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notesMasterIdLst>
    <p:notesMasterId r:id="rId47"/>
  </p:notesMasterIdLst>
  <p:sldIdLst>
    <p:sldId id="256" r:id="rId2"/>
    <p:sldId id="260" r:id="rId3"/>
    <p:sldId id="261" r:id="rId4"/>
    <p:sldId id="262" r:id="rId5"/>
    <p:sldId id="272" r:id="rId6"/>
    <p:sldId id="275" r:id="rId7"/>
    <p:sldId id="284" r:id="rId8"/>
    <p:sldId id="283" r:id="rId9"/>
    <p:sldId id="282" r:id="rId10"/>
    <p:sldId id="285" r:id="rId11"/>
    <p:sldId id="263" r:id="rId12"/>
    <p:sldId id="290" r:id="rId13"/>
    <p:sldId id="276" r:id="rId14"/>
    <p:sldId id="291" r:id="rId15"/>
    <p:sldId id="292" r:id="rId16"/>
    <p:sldId id="277" r:id="rId17"/>
    <p:sldId id="293" r:id="rId18"/>
    <p:sldId id="294" r:id="rId19"/>
    <p:sldId id="295" r:id="rId20"/>
    <p:sldId id="296" r:id="rId21"/>
    <p:sldId id="307" r:id="rId22"/>
    <p:sldId id="308" r:id="rId23"/>
    <p:sldId id="264" r:id="rId24"/>
    <p:sldId id="300" r:id="rId25"/>
    <p:sldId id="301" r:id="rId26"/>
    <p:sldId id="321" r:id="rId27"/>
    <p:sldId id="325" r:id="rId28"/>
    <p:sldId id="303" r:id="rId29"/>
    <p:sldId id="323" r:id="rId30"/>
    <p:sldId id="304" r:id="rId31"/>
    <p:sldId id="324" r:id="rId32"/>
    <p:sldId id="305" r:id="rId33"/>
    <p:sldId id="306" r:id="rId34"/>
    <p:sldId id="309" r:id="rId35"/>
    <p:sldId id="320" r:id="rId36"/>
    <p:sldId id="310" r:id="rId37"/>
    <p:sldId id="311" r:id="rId38"/>
    <p:sldId id="313" r:id="rId39"/>
    <p:sldId id="312" r:id="rId40"/>
    <p:sldId id="314" r:id="rId41"/>
    <p:sldId id="322" r:id="rId42"/>
    <p:sldId id="316" r:id="rId43"/>
    <p:sldId id="317" r:id="rId44"/>
    <p:sldId id="318" r:id="rId45"/>
    <p:sldId id="319"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1893"/>
    <a:srgbClr val="0432FF"/>
    <a:srgbClr val="005493"/>
    <a:srgbClr val="009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61"/>
    <p:restoredTop sz="76620"/>
  </p:normalViewPr>
  <p:slideViewPr>
    <p:cSldViewPr snapToGrid="0">
      <p:cViewPr varScale="1">
        <p:scale>
          <a:sx n="93" d="100"/>
          <a:sy n="93" d="100"/>
        </p:scale>
        <p:origin x="108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gif>
</file>

<file path=ppt/media/image21.png>
</file>

<file path=ppt/media/image22.jpeg>
</file>

<file path=ppt/media/image23.png>
</file>

<file path=ppt/media/image24.png>
</file>

<file path=ppt/media/image25.gif>
</file>

<file path=ppt/media/image26.gif>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46B3A2-D1DB-D54E-8F8F-289E8BCD3A70}" type="datetimeFigureOut">
              <a:rPr lang="en-CH" smtClean="0"/>
              <a:t>13.10.23</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E27C1B-3E6D-394C-8B34-41D76404AFBC}" type="slidenum">
              <a:rPr lang="en-CH" smtClean="0"/>
              <a:t>‹#›</a:t>
            </a:fld>
            <a:endParaRPr lang="en-CH"/>
          </a:p>
        </p:txBody>
      </p:sp>
    </p:spTree>
    <p:extLst>
      <p:ext uri="{BB962C8B-B14F-4D97-AF65-F5344CB8AC3E}">
        <p14:creationId xmlns:p14="http://schemas.microsoft.com/office/powerpoint/2010/main" val="5186002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Welcome everyone, today I will be talking </a:t>
            </a:r>
            <a:r>
              <a:rPr lang="en-CH"/>
              <a:t>about SOC things, specifically tools </a:t>
            </a:r>
            <a:r>
              <a:rPr lang="en-CH" dirty="0"/>
              <a:t>used by analysts in a SOC.</a:t>
            </a:r>
          </a:p>
          <a:p>
            <a:r>
              <a:rPr lang="en-CH" dirty="0"/>
              <a:t>Goal of this talk is to give you atleast one idea on how to make your investigations more efficient or faster. Lets begin</a:t>
            </a:r>
          </a:p>
        </p:txBody>
      </p:sp>
      <p:sp>
        <p:nvSpPr>
          <p:cNvPr id="4" name="Slide Number Placeholder 3"/>
          <p:cNvSpPr>
            <a:spLocks noGrp="1"/>
          </p:cNvSpPr>
          <p:nvPr>
            <p:ph type="sldNum" sz="quarter" idx="5"/>
          </p:nvPr>
        </p:nvSpPr>
        <p:spPr/>
        <p:txBody>
          <a:bodyPr/>
          <a:lstStyle/>
          <a:p>
            <a:fld id="{2EE27C1B-3E6D-394C-8B34-41D76404AFBC}" type="slidenum">
              <a:rPr lang="en-CH" smtClean="0"/>
              <a:t>1</a:t>
            </a:fld>
            <a:endParaRPr lang="en-CH"/>
          </a:p>
        </p:txBody>
      </p:sp>
    </p:spTree>
    <p:extLst>
      <p:ext uri="{BB962C8B-B14F-4D97-AF65-F5344CB8AC3E}">
        <p14:creationId xmlns:p14="http://schemas.microsoft.com/office/powerpoint/2010/main" val="38071895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Cybergordon is personal project by Marc-Henry Geay, where you upload up to 10 observables at once and it will check if there are any existing records</a:t>
            </a:r>
          </a:p>
        </p:txBody>
      </p:sp>
      <p:sp>
        <p:nvSpPr>
          <p:cNvPr id="4" name="Slide Number Placeholder 3"/>
          <p:cNvSpPr>
            <a:spLocks noGrp="1"/>
          </p:cNvSpPr>
          <p:nvPr>
            <p:ph type="sldNum" sz="quarter" idx="5"/>
          </p:nvPr>
        </p:nvSpPr>
        <p:spPr/>
        <p:txBody>
          <a:bodyPr/>
          <a:lstStyle/>
          <a:p>
            <a:fld id="{2EE27C1B-3E6D-394C-8B34-41D76404AFBC}" type="slidenum">
              <a:rPr lang="en-CH" smtClean="0"/>
              <a:t>11</a:t>
            </a:fld>
            <a:endParaRPr lang="en-CH"/>
          </a:p>
        </p:txBody>
      </p:sp>
    </p:spTree>
    <p:extLst>
      <p:ext uri="{BB962C8B-B14F-4D97-AF65-F5344CB8AC3E}">
        <p14:creationId xmlns:p14="http://schemas.microsoft.com/office/powerpoint/2010/main" val="2117970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Besides Virustotal, Shodan for open ports / services</a:t>
            </a:r>
          </a:p>
        </p:txBody>
      </p:sp>
      <p:sp>
        <p:nvSpPr>
          <p:cNvPr id="4" name="Slide Number Placeholder 3"/>
          <p:cNvSpPr>
            <a:spLocks noGrp="1"/>
          </p:cNvSpPr>
          <p:nvPr>
            <p:ph type="sldNum" sz="quarter" idx="5"/>
          </p:nvPr>
        </p:nvSpPr>
        <p:spPr/>
        <p:txBody>
          <a:bodyPr/>
          <a:lstStyle/>
          <a:p>
            <a:fld id="{2EE27C1B-3E6D-394C-8B34-41D76404AFBC}" type="slidenum">
              <a:rPr lang="en-CH" smtClean="0"/>
              <a:t>12</a:t>
            </a:fld>
            <a:endParaRPr lang="en-CH"/>
          </a:p>
        </p:txBody>
      </p:sp>
    </p:spTree>
    <p:extLst>
      <p:ext uri="{BB962C8B-B14F-4D97-AF65-F5344CB8AC3E}">
        <p14:creationId xmlns:p14="http://schemas.microsoft.com/office/powerpoint/2010/main" val="22966720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13</a:t>
            </a:fld>
            <a:endParaRPr lang="en-CH"/>
          </a:p>
        </p:txBody>
      </p:sp>
    </p:spTree>
    <p:extLst>
      <p:ext uri="{BB962C8B-B14F-4D97-AF65-F5344CB8AC3E}">
        <p14:creationId xmlns:p14="http://schemas.microsoft.com/office/powerpoint/2010/main" val="25279766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Greynoise will give you warnings like this IP is opportunistically scanning for XYZ vulnerability</a:t>
            </a:r>
          </a:p>
        </p:txBody>
      </p:sp>
      <p:sp>
        <p:nvSpPr>
          <p:cNvPr id="4" name="Slide Number Placeholder 3"/>
          <p:cNvSpPr>
            <a:spLocks noGrp="1"/>
          </p:cNvSpPr>
          <p:nvPr>
            <p:ph type="sldNum" sz="quarter" idx="5"/>
          </p:nvPr>
        </p:nvSpPr>
        <p:spPr/>
        <p:txBody>
          <a:bodyPr/>
          <a:lstStyle/>
          <a:p>
            <a:fld id="{2EE27C1B-3E6D-394C-8B34-41D76404AFBC}" type="slidenum">
              <a:rPr lang="en-CH" smtClean="0"/>
              <a:t>14</a:t>
            </a:fld>
            <a:endParaRPr lang="en-CH"/>
          </a:p>
        </p:txBody>
      </p:sp>
    </p:spTree>
    <p:extLst>
      <p:ext uri="{BB962C8B-B14F-4D97-AF65-F5344CB8AC3E}">
        <p14:creationId xmlns:p14="http://schemas.microsoft.com/office/powerpoint/2010/main" val="25086345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15</a:t>
            </a:fld>
            <a:endParaRPr lang="en-CH"/>
          </a:p>
        </p:txBody>
      </p:sp>
    </p:spTree>
    <p:extLst>
      <p:ext uri="{BB962C8B-B14F-4D97-AF65-F5344CB8AC3E}">
        <p14:creationId xmlns:p14="http://schemas.microsoft.com/office/powerpoint/2010/main" val="34679527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16</a:t>
            </a:fld>
            <a:endParaRPr lang="en-CH"/>
          </a:p>
        </p:txBody>
      </p:sp>
    </p:spTree>
    <p:extLst>
      <p:ext uri="{BB962C8B-B14F-4D97-AF65-F5344CB8AC3E}">
        <p14:creationId xmlns:p14="http://schemas.microsoft.com/office/powerpoint/2010/main" val="2904834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17</a:t>
            </a:fld>
            <a:endParaRPr lang="en-CH"/>
          </a:p>
        </p:txBody>
      </p:sp>
    </p:spTree>
    <p:extLst>
      <p:ext uri="{BB962C8B-B14F-4D97-AF65-F5344CB8AC3E}">
        <p14:creationId xmlns:p14="http://schemas.microsoft.com/office/powerpoint/2010/main" val="2016830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18</a:t>
            </a:fld>
            <a:endParaRPr lang="en-CH"/>
          </a:p>
        </p:txBody>
      </p:sp>
    </p:spTree>
    <p:extLst>
      <p:ext uri="{BB962C8B-B14F-4D97-AF65-F5344CB8AC3E}">
        <p14:creationId xmlns:p14="http://schemas.microsoft.com/office/powerpoint/2010/main" val="24806156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err="1">
                <a:solidFill>
                  <a:srgbClr val="333333"/>
                </a:solidFill>
                <a:effectLst/>
                <a:latin typeface="Roboto" panose="020F0502020204030204" pitchFamily="34" charset="0"/>
              </a:rPr>
              <a:t>Lookyloo</a:t>
            </a:r>
            <a:r>
              <a:rPr lang="en-GB" b="0" i="0" dirty="0">
                <a:solidFill>
                  <a:srgbClr val="333333"/>
                </a:solidFill>
                <a:effectLst/>
                <a:latin typeface="Roboto" panose="020F0502020204030204" pitchFamily="34" charset="0"/>
              </a:rPr>
              <a:t> is a web interface that captures a webpage and then displays a tree of the domains, that call each other.</a:t>
            </a:r>
          </a:p>
          <a:p>
            <a:br>
              <a:rPr lang="en-GB" dirty="0"/>
            </a:br>
            <a:r>
              <a:rPr lang="en-GB" dirty="0" err="1"/>
              <a:t>lookyloo.circl.lu</a:t>
            </a:r>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19</a:t>
            </a:fld>
            <a:endParaRPr lang="en-CH"/>
          </a:p>
        </p:txBody>
      </p:sp>
    </p:spTree>
    <p:extLst>
      <p:ext uri="{BB962C8B-B14F-4D97-AF65-F5344CB8AC3E}">
        <p14:creationId xmlns:p14="http://schemas.microsoft.com/office/powerpoint/2010/main" val="8286763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20</a:t>
            </a:fld>
            <a:endParaRPr lang="en-CH"/>
          </a:p>
        </p:txBody>
      </p:sp>
    </p:spTree>
    <p:extLst>
      <p:ext uri="{BB962C8B-B14F-4D97-AF65-F5344CB8AC3E}">
        <p14:creationId xmlns:p14="http://schemas.microsoft.com/office/powerpoint/2010/main" val="23570132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2</a:t>
            </a:fld>
            <a:endParaRPr lang="en-CH"/>
          </a:p>
        </p:txBody>
      </p:sp>
    </p:spTree>
    <p:extLst>
      <p:ext uri="{BB962C8B-B14F-4D97-AF65-F5344CB8AC3E}">
        <p14:creationId xmlns:p14="http://schemas.microsoft.com/office/powerpoint/2010/main" val="8418921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21</a:t>
            </a:fld>
            <a:endParaRPr lang="en-CH"/>
          </a:p>
        </p:txBody>
      </p:sp>
    </p:spTree>
    <p:extLst>
      <p:ext uri="{BB962C8B-B14F-4D97-AF65-F5344CB8AC3E}">
        <p14:creationId xmlns:p14="http://schemas.microsoft.com/office/powerpoint/2010/main" val="10950268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Windows event logs</a:t>
            </a:r>
          </a:p>
          <a:p>
            <a:r>
              <a:rPr lang="en-CH" dirty="0"/>
              <a:t>Also Shimca</a:t>
            </a:r>
          </a:p>
        </p:txBody>
      </p:sp>
      <p:sp>
        <p:nvSpPr>
          <p:cNvPr id="4" name="Slide Number Placeholder 3"/>
          <p:cNvSpPr>
            <a:spLocks noGrp="1"/>
          </p:cNvSpPr>
          <p:nvPr>
            <p:ph type="sldNum" sz="quarter" idx="5"/>
          </p:nvPr>
        </p:nvSpPr>
        <p:spPr/>
        <p:txBody>
          <a:bodyPr/>
          <a:lstStyle/>
          <a:p>
            <a:fld id="{2EE27C1B-3E6D-394C-8B34-41D76404AFBC}" type="slidenum">
              <a:rPr lang="en-CH" smtClean="0"/>
              <a:t>22</a:t>
            </a:fld>
            <a:endParaRPr lang="en-CH"/>
          </a:p>
        </p:txBody>
      </p:sp>
    </p:spTree>
    <p:extLst>
      <p:ext uri="{BB962C8B-B14F-4D97-AF65-F5344CB8AC3E}">
        <p14:creationId xmlns:p14="http://schemas.microsoft.com/office/powerpoint/2010/main" val="30985120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Open source scripting language for Windows that can save your time, keystrokes and mouseclicks by making customized shortcuts and scripts.</a:t>
            </a:r>
          </a:p>
          <a:p>
            <a:endParaRPr lang="en-CH" dirty="0"/>
          </a:p>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24</a:t>
            </a:fld>
            <a:endParaRPr lang="en-CH"/>
          </a:p>
        </p:txBody>
      </p:sp>
    </p:spTree>
    <p:extLst>
      <p:ext uri="{BB962C8B-B14F-4D97-AF65-F5344CB8AC3E}">
        <p14:creationId xmlns:p14="http://schemas.microsoft.com/office/powerpoint/2010/main" val="31851273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err="1">
                <a:solidFill>
                  <a:srgbClr val="9CDCFE"/>
                </a:solidFill>
                <a:effectLst/>
                <a:latin typeface="Menlo" panose="020B0609030804020204" pitchFamily="49" charset="0"/>
              </a:rPr>
              <a:t>Hotstrings</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are</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used</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to</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expand</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abbreviations</a:t>
            </a:r>
            <a:r>
              <a:rPr lang="en-GB" b="0" dirty="0">
                <a:solidFill>
                  <a:srgbClr val="CCCCCC"/>
                </a:solidFill>
                <a:effectLst/>
                <a:latin typeface="Menlo" panose="020B0609030804020204" pitchFamily="49" charset="0"/>
              </a:rPr>
              <a:t> </a:t>
            </a:r>
            <a:r>
              <a:rPr lang="en-GB" b="0" dirty="0">
                <a:solidFill>
                  <a:srgbClr val="C586C0"/>
                </a:solidFill>
                <a:effectLst/>
                <a:latin typeface="Menlo" panose="020B0609030804020204" pitchFamily="49" charset="0"/>
              </a:rPr>
              <a:t>as</a:t>
            </a:r>
            <a:r>
              <a:rPr lang="en-GB" b="0" dirty="0">
                <a:solidFill>
                  <a:srgbClr val="CCCCCC"/>
                </a:solidFill>
                <a:effectLst/>
                <a:latin typeface="Menlo" panose="020B0609030804020204" pitchFamily="49" charset="0"/>
              </a:rPr>
              <a:t> </a:t>
            </a:r>
            <a:r>
              <a:rPr lang="en-GB" b="0" dirty="0">
                <a:solidFill>
                  <a:srgbClr val="4EC9B0"/>
                </a:solidFill>
                <a:effectLst/>
                <a:latin typeface="Menlo" panose="020B0609030804020204" pitchFamily="49" charset="0"/>
              </a:rPr>
              <a:t>you</a:t>
            </a:r>
            <a:r>
              <a:rPr lang="en-GB" b="0" dirty="0">
                <a:solidFill>
                  <a:srgbClr val="CCCCCC"/>
                </a:solidFill>
                <a:effectLst/>
                <a:latin typeface="Menlo" panose="020B0609030804020204" pitchFamily="49" charset="0"/>
              </a:rPr>
              <a:t> </a:t>
            </a:r>
            <a:r>
              <a:rPr lang="en-GB" b="0" dirty="0">
                <a:solidFill>
                  <a:srgbClr val="4EC9B0"/>
                </a:solidFill>
                <a:effectLst/>
                <a:latin typeface="Menlo" panose="020B0609030804020204" pitchFamily="49" charset="0"/>
              </a:rPr>
              <a:t>type</a:t>
            </a:r>
            <a:r>
              <a:rPr lang="en-GB" b="0" dirty="0">
                <a:solidFill>
                  <a:srgbClr val="CCCCCC"/>
                </a:solidFill>
                <a:effectLst/>
                <a:latin typeface="Menlo" panose="020B0609030804020204" pitchFamily="49" charset="0"/>
              </a:rPr>
              <a:t> </a:t>
            </a:r>
            <a:r>
              <a:rPr lang="en-GB" b="0" dirty="0">
                <a:solidFill>
                  <a:srgbClr val="4EC9B0"/>
                </a:solidFill>
                <a:effectLst/>
                <a:latin typeface="Menlo" panose="020B0609030804020204" pitchFamily="49" charset="0"/>
              </a:rPr>
              <a:t>them</a:t>
            </a:r>
            <a:r>
              <a:rPr lang="en-GB" b="0" dirty="0">
                <a:solidFill>
                  <a:srgbClr val="CCCCCC"/>
                </a:solidFill>
                <a:effectLst/>
                <a:latin typeface="Menlo" panose="020B0609030804020204" pitchFamily="49" charset="0"/>
              </a:rPr>
              <a:t> (</a:t>
            </a:r>
            <a:r>
              <a:rPr lang="en-GB" b="0" dirty="0">
                <a:solidFill>
                  <a:srgbClr val="4EC9B0"/>
                </a:solidFill>
                <a:effectLst/>
                <a:latin typeface="Menlo" panose="020B0609030804020204" pitchFamily="49" charset="0"/>
              </a:rPr>
              <a:t>auto</a:t>
            </a:r>
            <a:r>
              <a:rPr lang="en-GB" b="0" dirty="0">
                <a:solidFill>
                  <a:srgbClr val="CCCCCC"/>
                </a:solidFill>
                <a:effectLst/>
                <a:latin typeface="Menlo" panose="020B0609030804020204" pitchFamily="49" charset="0"/>
              </a:rPr>
              <a:t>-</a:t>
            </a:r>
            <a:r>
              <a:rPr lang="en-GB" b="0" dirty="0">
                <a:solidFill>
                  <a:srgbClr val="4EC9B0"/>
                </a:solidFill>
                <a:effectLst/>
                <a:latin typeface="Menlo" panose="020B0609030804020204" pitchFamily="49" charset="0"/>
              </a:rPr>
              <a:t>replace</a:t>
            </a:r>
            <a:r>
              <a:rPr lang="en-GB"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solidFill>
                  <a:srgbClr val="CCCCCC"/>
                </a:solidFill>
                <a:effectLst/>
                <a:latin typeface="Menlo" panose="020B0609030804020204" pitchFamily="49" charset="0"/>
              </a:rPr>
              <a:t>Great if you need to use some kind of template, don’t need to copy paste every time</a:t>
            </a:r>
          </a:p>
          <a:p>
            <a:endParaRPr lang="en-GB" b="0" dirty="0">
              <a:solidFill>
                <a:srgbClr val="CCCCCC"/>
              </a:solidFill>
              <a:effectLst/>
              <a:latin typeface="Menlo" panose="020B0609030804020204" pitchFamily="49" charset="0"/>
            </a:endParaRPr>
          </a:p>
          <a:p>
            <a:pPr marL="171450" indent="-171450">
              <a:buFont typeface="Arial" panose="020B0604020202020204" pitchFamily="34" charset="0"/>
              <a:buChar char="•"/>
            </a:pPr>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25</a:t>
            </a:fld>
            <a:endParaRPr lang="en-CH"/>
          </a:p>
        </p:txBody>
      </p:sp>
    </p:spTree>
    <p:extLst>
      <p:ext uri="{BB962C8B-B14F-4D97-AF65-F5344CB8AC3E}">
        <p14:creationId xmlns:p14="http://schemas.microsoft.com/office/powerpoint/2010/main" val="12807553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26</a:t>
            </a:fld>
            <a:endParaRPr lang="en-CH"/>
          </a:p>
        </p:txBody>
      </p:sp>
    </p:spTree>
    <p:extLst>
      <p:ext uri="{BB962C8B-B14F-4D97-AF65-F5344CB8AC3E}">
        <p14:creationId xmlns:p14="http://schemas.microsoft.com/office/powerpoint/2010/main" val="119602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27</a:t>
            </a:fld>
            <a:endParaRPr lang="en-CH"/>
          </a:p>
        </p:txBody>
      </p:sp>
    </p:spTree>
    <p:extLst>
      <p:ext uri="{BB962C8B-B14F-4D97-AF65-F5344CB8AC3E}">
        <p14:creationId xmlns:p14="http://schemas.microsoft.com/office/powerpoint/2010/main" val="2540673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solidFill>
                  <a:srgbClr val="9CDCFE"/>
                </a:solidFill>
                <a:effectLst/>
                <a:latin typeface="Menlo" panose="020B0609030804020204" pitchFamily="49" charset="0"/>
              </a:rPr>
              <a:t>Hotkeys </a:t>
            </a:r>
            <a:r>
              <a:rPr lang="en-US" sz="1200" dirty="0">
                <a:latin typeface="DM Sans" pitchFamily="2" charset="77"/>
              </a:rPr>
              <a:t>can trigger action such as running a program, opening a file or keyboard macro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DM Sans" pitchFamily="2"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DM Sans" pitchFamily="2" charset="77"/>
              </a:rPr>
              <a:t>Open notes, open hash in </a:t>
            </a:r>
            <a:r>
              <a:rPr lang="en-US" sz="1200" dirty="0" err="1">
                <a:latin typeface="DM Sans" pitchFamily="2" charset="77"/>
              </a:rPr>
              <a:t>Virustotal</a:t>
            </a:r>
            <a:endParaRPr lang="en-US" sz="1200" dirty="0">
              <a:latin typeface="DM Sans" pitchFamily="2" charset="77"/>
            </a:endParaRPr>
          </a:p>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28</a:t>
            </a:fld>
            <a:endParaRPr lang="en-CH"/>
          </a:p>
        </p:txBody>
      </p:sp>
    </p:spTree>
    <p:extLst>
      <p:ext uri="{BB962C8B-B14F-4D97-AF65-F5344CB8AC3E}">
        <p14:creationId xmlns:p14="http://schemas.microsoft.com/office/powerpoint/2010/main" val="30658001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9CDCFE"/>
                </a:solidFill>
                <a:effectLst/>
                <a:latin typeface="Menlo" panose="020B0609030804020204" pitchFamily="49" charset="0"/>
              </a:rPr>
              <a:t>IP address search</a:t>
            </a:r>
            <a:endParaRPr lang="en-US" sz="1200" dirty="0">
              <a:latin typeface="DM Sans" pitchFamily="2" charset="77"/>
            </a:endParaRPr>
          </a:p>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29</a:t>
            </a:fld>
            <a:endParaRPr lang="en-CH"/>
          </a:p>
        </p:txBody>
      </p:sp>
    </p:spTree>
    <p:extLst>
      <p:ext uri="{BB962C8B-B14F-4D97-AF65-F5344CB8AC3E}">
        <p14:creationId xmlns:p14="http://schemas.microsoft.com/office/powerpoint/2010/main" val="14469737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9CDCFE"/>
                </a:solidFill>
                <a:effectLst/>
                <a:latin typeface="Menlo" panose="020B0609030804020204" pitchFamily="49" charset="0"/>
              </a:rPr>
              <a:t>IP address search</a:t>
            </a:r>
            <a:endParaRPr lang="en-US" sz="1200" dirty="0">
              <a:latin typeface="DM Sans" pitchFamily="2" charset="77"/>
            </a:endParaRPr>
          </a:p>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30</a:t>
            </a:fld>
            <a:endParaRPr lang="en-CH"/>
          </a:p>
        </p:txBody>
      </p:sp>
    </p:spTree>
    <p:extLst>
      <p:ext uri="{BB962C8B-B14F-4D97-AF65-F5344CB8AC3E}">
        <p14:creationId xmlns:p14="http://schemas.microsoft.com/office/powerpoint/2010/main" val="32652110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9CDCFE"/>
                </a:solidFill>
                <a:effectLst/>
                <a:latin typeface="Menlo" panose="020B0609030804020204" pitchFamily="49" charset="0"/>
              </a:rPr>
              <a:t>IP address search</a:t>
            </a:r>
            <a:endParaRPr lang="en-US" sz="1200" dirty="0">
              <a:latin typeface="DM Sans" pitchFamily="2" charset="77"/>
            </a:endParaRPr>
          </a:p>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31</a:t>
            </a:fld>
            <a:endParaRPr lang="en-CH"/>
          </a:p>
        </p:txBody>
      </p:sp>
    </p:spTree>
    <p:extLst>
      <p:ext uri="{BB962C8B-B14F-4D97-AF65-F5344CB8AC3E}">
        <p14:creationId xmlns:p14="http://schemas.microsoft.com/office/powerpoint/2010/main" val="885468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CH" sz="1200" dirty="0">
                <a:latin typeface="DM Sans" pitchFamily="2" charset="77"/>
              </a:rPr>
              <a:t>Analysts needs to be trained on OPSEC</a:t>
            </a:r>
          </a:p>
          <a:p>
            <a:pPr marL="171450" lvl="0" indent="-171450">
              <a:buFont typeface="Arial" panose="020B0604020202020204" pitchFamily="34" charset="0"/>
              <a:buChar char="•"/>
            </a:pPr>
            <a:endParaRPr lang="en-CH" sz="1200" dirty="0">
              <a:latin typeface="DM Sans" pitchFamily="2" charset="77"/>
            </a:endParaRPr>
          </a:p>
          <a:p>
            <a:pPr marL="171450" lvl="0" indent="-171450">
              <a:buFont typeface="Arial" panose="020B0604020202020204" pitchFamily="34" charset="0"/>
              <a:buChar char="•"/>
            </a:pPr>
            <a:r>
              <a:rPr lang="en-US" sz="1200" dirty="0">
                <a:latin typeface="DM Sans" pitchFamily="2" charset="77"/>
              </a:rPr>
              <a:t>If you are uploading suspicious links to VT - make sure these does not contain users email addresses as attackers sometime prefill the user field (can be in encoded in base64)</a:t>
            </a:r>
          </a:p>
          <a:p>
            <a:pPr marL="171450" lvl="0" indent="-171450">
              <a:buFont typeface="Arial" panose="020B0604020202020204" pitchFamily="34" charset="0"/>
              <a:buChar char="•"/>
            </a:pPr>
            <a:endParaRPr lang="en-CH" sz="1200" dirty="0">
              <a:latin typeface="DM Sans" pitchFamily="2" charset="77"/>
            </a:endParaRPr>
          </a:p>
          <a:p>
            <a:pPr marL="171450" lvl="0" indent="-171450">
              <a:buFont typeface="Arial" panose="020B0604020202020204" pitchFamily="34" charset="0"/>
              <a:buChar char="•"/>
            </a:pPr>
            <a:r>
              <a:rPr lang="en-US" sz="1200" dirty="0">
                <a:latin typeface="DM Sans" pitchFamily="2" charset="77"/>
              </a:rPr>
              <a:t>Uploading files into public engines is a big no-no – you don’t want to tip off the threat actors by uploading their new malware to VT, because if you are targeted, they will be watching</a:t>
            </a:r>
          </a:p>
          <a:p>
            <a:pPr marL="171450" lvl="0" indent="-171450">
              <a:buFont typeface="Arial" panose="020B0604020202020204" pitchFamily="34" charset="0"/>
              <a:buChar char="•"/>
            </a:pPr>
            <a:endParaRPr lang="en-US" sz="1200" dirty="0">
              <a:latin typeface="DM Sans" pitchFamily="2" charset="77"/>
            </a:endParaRPr>
          </a:p>
          <a:p>
            <a:pPr marL="171450" lvl="0" indent="-171450">
              <a:buFont typeface="Arial" panose="020B0604020202020204" pitchFamily="34" charset="0"/>
              <a:buChar char="•"/>
            </a:pPr>
            <a:r>
              <a:rPr lang="en-US" sz="1200" dirty="0">
                <a:latin typeface="DM Sans" pitchFamily="2" charset="77"/>
              </a:rPr>
              <a:t>Next, I would recommend chatting with your Service Desk Management and ask if your users send them suspicious files, if that is the case provide guidance to your SD on the process</a:t>
            </a:r>
          </a:p>
          <a:p>
            <a:pPr marL="171450" lvl="0" indent="-171450">
              <a:buFont typeface="Arial" panose="020B0604020202020204" pitchFamily="34" charset="0"/>
              <a:buChar char="•"/>
            </a:pPr>
            <a:endParaRPr lang="en-CH" sz="1200" dirty="0">
              <a:latin typeface="DM Sans" pitchFamily="2" charset="77"/>
            </a:endParaRPr>
          </a:p>
          <a:p>
            <a:pPr marL="171450" lvl="0" indent="-171450">
              <a:buFont typeface="Arial" panose="020B0604020202020204" pitchFamily="34" charset="0"/>
              <a:buChar char="•"/>
            </a:pPr>
            <a:r>
              <a:rPr lang="en-GB" sz="1200" dirty="0">
                <a:latin typeface="DM Sans" pitchFamily="2" charset="77"/>
              </a:rPr>
              <a:t>I</a:t>
            </a:r>
            <a:r>
              <a:rPr lang="en-CH" sz="1200" dirty="0">
                <a:latin typeface="DM Sans" pitchFamily="2" charset="77"/>
              </a:rPr>
              <a:t>f you are MSSP and serve multiple customers – create training for your new joiners on how to use clean templates for customer communication, note taking, not everyone is well organized and you want to make sure there is no cross customer information sharing</a:t>
            </a:r>
          </a:p>
          <a:p>
            <a:pPr marL="171450" lvl="0" indent="-171450">
              <a:buFont typeface="Arial" panose="020B0604020202020204" pitchFamily="34" charset="0"/>
              <a:buChar char="•"/>
            </a:pPr>
            <a:endParaRPr lang="en-CH" sz="1200" dirty="0">
              <a:latin typeface="DM Sans" pitchFamily="2" charset="77"/>
            </a:endParaRPr>
          </a:p>
          <a:p>
            <a:pPr marL="171450" lvl="0" indent="-171450">
              <a:buFont typeface="Arial" panose="020B0604020202020204" pitchFamily="34" charset="0"/>
              <a:buChar char="•"/>
            </a:pPr>
            <a:r>
              <a:rPr lang="en-CH" sz="1200" dirty="0">
                <a:latin typeface="DM Sans" pitchFamily="2" charset="77"/>
              </a:rPr>
              <a:t>Last point, consider dedicated external internet connection that doesn’t have an IP associated with your organization. This can be useful for sensitive investigations or when analysts want to download exploit files for analysis and testing.</a:t>
            </a:r>
          </a:p>
        </p:txBody>
      </p:sp>
      <p:sp>
        <p:nvSpPr>
          <p:cNvPr id="4" name="Slide Number Placeholder 3"/>
          <p:cNvSpPr>
            <a:spLocks noGrp="1"/>
          </p:cNvSpPr>
          <p:nvPr>
            <p:ph type="sldNum" sz="quarter" idx="5"/>
          </p:nvPr>
        </p:nvSpPr>
        <p:spPr/>
        <p:txBody>
          <a:bodyPr/>
          <a:lstStyle/>
          <a:p>
            <a:fld id="{2EE27C1B-3E6D-394C-8B34-41D76404AFBC}" type="slidenum">
              <a:rPr lang="en-CH" smtClean="0"/>
              <a:t>4</a:t>
            </a:fld>
            <a:endParaRPr lang="en-CH"/>
          </a:p>
        </p:txBody>
      </p:sp>
    </p:spTree>
    <p:extLst>
      <p:ext uri="{BB962C8B-B14F-4D97-AF65-F5344CB8AC3E}">
        <p14:creationId xmlns:p14="http://schemas.microsoft.com/office/powerpoint/2010/main" val="23575172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PowerToys Run is a quick launcher for windows power users. Main fuctionalities are searching, command execution, and lot more. It also supports custom pluggins and there is one from Mitchel Smith that does similar thing to what I showed with Autohotkey. You can also make something similar easily with Python,</a:t>
            </a:r>
          </a:p>
          <a:p>
            <a:endParaRPr lang="en-CH" dirty="0"/>
          </a:p>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32</a:t>
            </a:fld>
            <a:endParaRPr lang="en-CH"/>
          </a:p>
        </p:txBody>
      </p:sp>
    </p:spTree>
    <p:extLst>
      <p:ext uri="{BB962C8B-B14F-4D97-AF65-F5344CB8AC3E}">
        <p14:creationId xmlns:p14="http://schemas.microsoft.com/office/powerpoint/2010/main" val="41887366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Clipboard history</a:t>
            </a:r>
          </a:p>
          <a:p>
            <a:r>
              <a:rPr lang="en-CH" dirty="0"/>
              <a:t>CopyLess 2 – clipboard manager for Mac</a:t>
            </a:r>
          </a:p>
          <a:p>
            <a:endParaRPr lang="en-CH" dirty="0"/>
          </a:p>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33</a:t>
            </a:fld>
            <a:endParaRPr lang="en-CH"/>
          </a:p>
        </p:txBody>
      </p:sp>
    </p:spTree>
    <p:extLst>
      <p:ext uri="{BB962C8B-B14F-4D97-AF65-F5344CB8AC3E}">
        <p14:creationId xmlns:p14="http://schemas.microsoft.com/office/powerpoint/2010/main" val="20224126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34</a:t>
            </a:fld>
            <a:endParaRPr lang="en-CH"/>
          </a:p>
        </p:txBody>
      </p:sp>
    </p:spTree>
    <p:extLst>
      <p:ext uri="{BB962C8B-B14F-4D97-AF65-F5344CB8AC3E}">
        <p14:creationId xmlns:p14="http://schemas.microsoft.com/office/powerpoint/2010/main" val="32815827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35</a:t>
            </a:fld>
            <a:endParaRPr lang="en-CH"/>
          </a:p>
        </p:txBody>
      </p:sp>
    </p:spTree>
    <p:extLst>
      <p:ext uri="{BB962C8B-B14F-4D97-AF65-F5344CB8AC3E}">
        <p14:creationId xmlns:p14="http://schemas.microsoft.com/office/powerpoint/2010/main" val="15187822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36</a:t>
            </a:fld>
            <a:endParaRPr lang="en-CH"/>
          </a:p>
        </p:txBody>
      </p:sp>
    </p:spTree>
    <p:extLst>
      <p:ext uri="{BB962C8B-B14F-4D97-AF65-F5344CB8AC3E}">
        <p14:creationId xmlns:p14="http://schemas.microsoft.com/office/powerpoint/2010/main" val="19113560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awk, sed</a:t>
            </a:r>
          </a:p>
        </p:txBody>
      </p:sp>
      <p:sp>
        <p:nvSpPr>
          <p:cNvPr id="4" name="Slide Number Placeholder 3"/>
          <p:cNvSpPr>
            <a:spLocks noGrp="1"/>
          </p:cNvSpPr>
          <p:nvPr>
            <p:ph type="sldNum" sz="quarter" idx="5"/>
          </p:nvPr>
        </p:nvSpPr>
        <p:spPr/>
        <p:txBody>
          <a:bodyPr/>
          <a:lstStyle/>
          <a:p>
            <a:fld id="{2EE27C1B-3E6D-394C-8B34-41D76404AFBC}" type="slidenum">
              <a:rPr lang="en-CH" smtClean="0"/>
              <a:t>37</a:t>
            </a:fld>
            <a:endParaRPr lang="en-CH"/>
          </a:p>
        </p:txBody>
      </p:sp>
    </p:spTree>
    <p:extLst>
      <p:ext uri="{BB962C8B-B14F-4D97-AF65-F5344CB8AC3E}">
        <p14:creationId xmlns:p14="http://schemas.microsoft.com/office/powerpoint/2010/main" val="165484378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Matthew Brennan – Huntress - malware analysis</a:t>
            </a:r>
          </a:p>
        </p:txBody>
      </p:sp>
      <p:sp>
        <p:nvSpPr>
          <p:cNvPr id="4" name="Slide Number Placeholder 3"/>
          <p:cNvSpPr>
            <a:spLocks noGrp="1"/>
          </p:cNvSpPr>
          <p:nvPr>
            <p:ph type="sldNum" sz="quarter" idx="5"/>
          </p:nvPr>
        </p:nvSpPr>
        <p:spPr/>
        <p:txBody>
          <a:bodyPr/>
          <a:lstStyle/>
          <a:p>
            <a:fld id="{2EE27C1B-3E6D-394C-8B34-41D76404AFBC}" type="slidenum">
              <a:rPr lang="en-CH" smtClean="0"/>
              <a:t>38</a:t>
            </a:fld>
            <a:endParaRPr lang="en-CH"/>
          </a:p>
        </p:txBody>
      </p:sp>
    </p:spTree>
    <p:extLst>
      <p:ext uri="{BB962C8B-B14F-4D97-AF65-F5344CB8AC3E}">
        <p14:creationId xmlns:p14="http://schemas.microsoft.com/office/powerpoint/2010/main" val="2223690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39</a:t>
            </a:fld>
            <a:endParaRPr lang="en-CH"/>
          </a:p>
        </p:txBody>
      </p:sp>
    </p:spTree>
    <p:extLst>
      <p:ext uri="{BB962C8B-B14F-4D97-AF65-F5344CB8AC3E}">
        <p14:creationId xmlns:p14="http://schemas.microsoft.com/office/powerpoint/2010/main" val="20602176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40</a:t>
            </a:fld>
            <a:endParaRPr lang="en-CH"/>
          </a:p>
        </p:txBody>
      </p:sp>
    </p:spTree>
    <p:extLst>
      <p:ext uri="{BB962C8B-B14F-4D97-AF65-F5344CB8AC3E}">
        <p14:creationId xmlns:p14="http://schemas.microsoft.com/office/powerpoint/2010/main" val="9623570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41</a:t>
            </a:fld>
            <a:endParaRPr lang="en-CH"/>
          </a:p>
        </p:txBody>
      </p:sp>
    </p:spTree>
    <p:extLst>
      <p:ext uri="{BB962C8B-B14F-4D97-AF65-F5344CB8AC3E}">
        <p14:creationId xmlns:p14="http://schemas.microsoft.com/office/powerpoint/2010/main" val="2048966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Everyone knows VirusTotal, but in my exp</a:t>
            </a:r>
            <a:r>
              <a:rPr lang="en-GB" dirty="0"/>
              <a:t>e</a:t>
            </a:r>
            <a:r>
              <a:rPr lang="en-CH" dirty="0"/>
              <a:t>rience not everyone is aware about some features so let me highlight some of the functionalities starting with file hash lookups</a:t>
            </a:r>
          </a:p>
          <a:p>
            <a:r>
              <a:rPr lang="en-CH" dirty="0"/>
              <a:t>Not just score, file size can sometimes tell you more and more important always check Last Analysis date, Reanalyse</a:t>
            </a:r>
          </a:p>
        </p:txBody>
      </p:sp>
      <p:sp>
        <p:nvSpPr>
          <p:cNvPr id="4" name="Slide Number Placeholder 3"/>
          <p:cNvSpPr>
            <a:spLocks noGrp="1"/>
          </p:cNvSpPr>
          <p:nvPr>
            <p:ph type="sldNum" sz="quarter" idx="5"/>
          </p:nvPr>
        </p:nvSpPr>
        <p:spPr/>
        <p:txBody>
          <a:bodyPr/>
          <a:lstStyle/>
          <a:p>
            <a:fld id="{2EE27C1B-3E6D-394C-8B34-41D76404AFBC}" type="slidenum">
              <a:rPr lang="en-CH" smtClean="0"/>
              <a:t>5</a:t>
            </a:fld>
            <a:endParaRPr lang="en-CH"/>
          </a:p>
        </p:txBody>
      </p:sp>
    </p:spTree>
    <p:extLst>
      <p:ext uri="{BB962C8B-B14F-4D97-AF65-F5344CB8AC3E}">
        <p14:creationId xmlns:p14="http://schemas.microsoft.com/office/powerpoint/2010/main" val="250417402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42</a:t>
            </a:fld>
            <a:endParaRPr lang="en-CH"/>
          </a:p>
        </p:txBody>
      </p:sp>
    </p:spTree>
    <p:extLst>
      <p:ext uri="{BB962C8B-B14F-4D97-AF65-F5344CB8AC3E}">
        <p14:creationId xmlns:p14="http://schemas.microsoft.com/office/powerpoint/2010/main" val="24255737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43</a:t>
            </a:fld>
            <a:endParaRPr lang="en-CH"/>
          </a:p>
        </p:txBody>
      </p:sp>
    </p:spTree>
    <p:extLst>
      <p:ext uri="{BB962C8B-B14F-4D97-AF65-F5344CB8AC3E}">
        <p14:creationId xmlns:p14="http://schemas.microsoft.com/office/powerpoint/2010/main" val="149709378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44</a:t>
            </a:fld>
            <a:endParaRPr lang="en-CH"/>
          </a:p>
        </p:txBody>
      </p:sp>
    </p:spTree>
    <p:extLst>
      <p:ext uri="{BB962C8B-B14F-4D97-AF65-F5344CB8AC3E}">
        <p14:creationId xmlns:p14="http://schemas.microsoft.com/office/powerpoint/2010/main" val="44485603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45</a:t>
            </a:fld>
            <a:endParaRPr lang="en-CH"/>
          </a:p>
        </p:txBody>
      </p:sp>
    </p:spTree>
    <p:extLst>
      <p:ext uri="{BB962C8B-B14F-4D97-AF65-F5344CB8AC3E}">
        <p14:creationId xmlns:p14="http://schemas.microsoft.com/office/powerpoint/2010/main" val="1301444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Starting with the main view, the Detection tab</a:t>
            </a:r>
          </a:p>
          <a:p>
            <a:r>
              <a:rPr lang="en-CH" dirty="0"/>
              <a:t>This is the same file open in two tabs, but on the right side I am signed in with a free account.</a:t>
            </a:r>
          </a:p>
          <a:p>
            <a:r>
              <a:rPr lang="en-CH" dirty="0"/>
              <a:t>If you sign in, you get all the extra detection information like Sigma rules, IDS rules and Sandbox results details</a:t>
            </a:r>
          </a:p>
        </p:txBody>
      </p:sp>
      <p:sp>
        <p:nvSpPr>
          <p:cNvPr id="4" name="Slide Number Placeholder 3"/>
          <p:cNvSpPr>
            <a:spLocks noGrp="1"/>
          </p:cNvSpPr>
          <p:nvPr>
            <p:ph type="sldNum" sz="quarter" idx="5"/>
          </p:nvPr>
        </p:nvSpPr>
        <p:spPr/>
        <p:txBody>
          <a:bodyPr/>
          <a:lstStyle/>
          <a:p>
            <a:fld id="{2EE27C1B-3E6D-394C-8B34-41D76404AFBC}" type="slidenum">
              <a:rPr lang="en-CH" smtClean="0"/>
              <a:t>6</a:t>
            </a:fld>
            <a:endParaRPr lang="en-CH"/>
          </a:p>
        </p:txBody>
      </p:sp>
    </p:spTree>
    <p:extLst>
      <p:ext uri="{BB962C8B-B14F-4D97-AF65-F5344CB8AC3E}">
        <p14:creationId xmlns:p14="http://schemas.microsoft.com/office/powerpoint/2010/main" val="3866719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H" dirty="0"/>
              <a:t>History – one of the most important information is First submission which tells us what is the minimal age of the file, this can sometimes give great context to your investigation. Don’t rely on Creation Time can be spoofed.</a:t>
            </a:r>
          </a:p>
          <a:p>
            <a:pPr marL="171450" indent="-171450">
              <a:buFont typeface="Arial" panose="020B0604020202020204" pitchFamily="34" charset="0"/>
              <a:buChar char="•"/>
            </a:pPr>
            <a:endParaRPr lang="en-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H" dirty="0"/>
              <a:t>Threat actors like to rename tools and the Names section can provide useful information if the file you are interested in was renamed.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CH" dirty="0"/>
          </a:p>
          <a:p>
            <a:pPr marL="171450" indent="-171450">
              <a:buFont typeface="Arial" panose="020B0604020202020204" pitchFamily="34" charset="0"/>
              <a:buChar char="•"/>
            </a:pPr>
            <a:r>
              <a:rPr lang="en-CH" dirty="0"/>
              <a:t>Is the file signed and who are the Signers</a:t>
            </a:r>
          </a:p>
        </p:txBody>
      </p:sp>
      <p:sp>
        <p:nvSpPr>
          <p:cNvPr id="4" name="Slide Number Placeholder 3"/>
          <p:cNvSpPr>
            <a:spLocks noGrp="1"/>
          </p:cNvSpPr>
          <p:nvPr>
            <p:ph type="sldNum" sz="quarter" idx="5"/>
          </p:nvPr>
        </p:nvSpPr>
        <p:spPr/>
        <p:txBody>
          <a:bodyPr/>
          <a:lstStyle/>
          <a:p>
            <a:fld id="{2EE27C1B-3E6D-394C-8B34-41D76404AFBC}" type="slidenum">
              <a:rPr lang="en-CH" smtClean="0"/>
              <a:t>7</a:t>
            </a:fld>
            <a:endParaRPr lang="en-CH"/>
          </a:p>
        </p:txBody>
      </p:sp>
    </p:spTree>
    <p:extLst>
      <p:ext uri="{BB962C8B-B14F-4D97-AF65-F5344CB8AC3E}">
        <p14:creationId xmlns:p14="http://schemas.microsoft.com/office/powerpoint/2010/main" val="2941056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H" dirty="0"/>
              <a:t>Relation tab provides access to potential IOCs - Contacted URLs, Domains and IP addresses</a:t>
            </a:r>
          </a:p>
          <a:p>
            <a:pPr marL="171450" indent="-171450">
              <a:buFont typeface="Arial" panose="020B0604020202020204" pitchFamily="34" charset="0"/>
              <a:buChar char="•"/>
            </a:pPr>
            <a:endParaRPr lang="en-CH" dirty="0"/>
          </a:p>
        </p:txBody>
      </p:sp>
      <p:sp>
        <p:nvSpPr>
          <p:cNvPr id="4" name="Slide Number Placeholder 3"/>
          <p:cNvSpPr>
            <a:spLocks noGrp="1"/>
          </p:cNvSpPr>
          <p:nvPr>
            <p:ph type="sldNum" sz="quarter" idx="5"/>
          </p:nvPr>
        </p:nvSpPr>
        <p:spPr/>
        <p:txBody>
          <a:bodyPr/>
          <a:lstStyle/>
          <a:p>
            <a:fld id="{2EE27C1B-3E6D-394C-8B34-41D76404AFBC}" type="slidenum">
              <a:rPr lang="en-CH" smtClean="0"/>
              <a:t>8</a:t>
            </a:fld>
            <a:endParaRPr lang="en-CH"/>
          </a:p>
        </p:txBody>
      </p:sp>
    </p:spTree>
    <p:extLst>
      <p:ext uri="{BB962C8B-B14F-4D97-AF65-F5344CB8AC3E}">
        <p14:creationId xmlns:p14="http://schemas.microsoft.com/office/powerpoint/2010/main" val="16361108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H" dirty="0"/>
              <a:t>Also dropped files can provide information, for example ransomware notes</a:t>
            </a:r>
          </a:p>
          <a:p>
            <a:pPr marL="171450" indent="-171450">
              <a:buFont typeface="Arial" panose="020B0604020202020204" pitchFamily="34" charset="0"/>
              <a:buChar char="•"/>
            </a:pPr>
            <a:endParaRPr lang="en-CH" dirty="0"/>
          </a:p>
          <a:p>
            <a:pPr marL="171450" indent="-171450">
              <a:buFont typeface="Arial" panose="020B0604020202020204" pitchFamily="34" charset="0"/>
              <a:buChar char="•"/>
            </a:pPr>
            <a:r>
              <a:rPr lang="en-CH" dirty="0"/>
              <a:t>Please note the Copy icons on the right side of the screenshots</a:t>
            </a:r>
          </a:p>
        </p:txBody>
      </p:sp>
      <p:sp>
        <p:nvSpPr>
          <p:cNvPr id="4" name="Slide Number Placeholder 3"/>
          <p:cNvSpPr>
            <a:spLocks noGrp="1"/>
          </p:cNvSpPr>
          <p:nvPr>
            <p:ph type="sldNum" sz="quarter" idx="5"/>
          </p:nvPr>
        </p:nvSpPr>
        <p:spPr/>
        <p:txBody>
          <a:bodyPr/>
          <a:lstStyle/>
          <a:p>
            <a:fld id="{2EE27C1B-3E6D-394C-8B34-41D76404AFBC}" type="slidenum">
              <a:rPr lang="en-CH" smtClean="0"/>
              <a:t>9</a:t>
            </a:fld>
            <a:endParaRPr lang="en-CH"/>
          </a:p>
        </p:txBody>
      </p:sp>
    </p:spTree>
    <p:extLst>
      <p:ext uri="{BB962C8B-B14F-4D97-AF65-F5344CB8AC3E}">
        <p14:creationId xmlns:p14="http://schemas.microsoft.com/office/powerpoint/2010/main" val="863890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H" dirty="0"/>
              <a:t>Behavior tab with the sandbox reports if you want to dig deeper, sometimes the reports contain screenshots</a:t>
            </a:r>
          </a:p>
        </p:txBody>
      </p:sp>
      <p:sp>
        <p:nvSpPr>
          <p:cNvPr id="4" name="Slide Number Placeholder 3"/>
          <p:cNvSpPr>
            <a:spLocks noGrp="1"/>
          </p:cNvSpPr>
          <p:nvPr>
            <p:ph type="sldNum" sz="quarter" idx="5"/>
          </p:nvPr>
        </p:nvSpPr>
        <p:spPr/>
        <p:txBody>
          <a:bodyPr/>
          <a:lstStyle/>
          <a:p>
            <a:fld id="{2EE27C1B-3E6D-394C-8B34-41D76404AFBC}" type="slidenum">
              <a:rPr lang="en-CH" smtClean="0"/>
              <a:t>10</a:t>
            </a:fld>
            <a:endParaRPr lang="en-CH"/>
          </a:p>
        </p:txBody>
      </p:sp>
    </p:spTree>
    <p:extLst>
      <p:ext uri="{BB962C8B-B14F-4D97-AF65-F5344CB8AC3E}">
        <p14:creationId xmlns:p14="http://schemas.microsoft.com/office/powerpoint/2010/main" val="15660080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GB"/>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5433733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49118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631756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834544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265010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053053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36832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8" name="Title 1"/>
          <p:cNvSpPr>
            <a:spLocks noGrp="1"/>
          </p:cNvSpPr>
          <p:nvPr>
            <p:ph type="title"/>
          </p:nvPr>
        </p:nvSpPr>
        <p:spPr>
          <a:xfrm>
            <a:off x="685801" y="609600"/>
            <a:ext cx="10131425" cy="1456267"/>
          </a:xfrm>
        </p:spPr>
        <p:txBody>
          <a:bodyPr/>
          <a:lstStyle/>
          <a:p>
            <a:r>
              <a:rPr lang="en-GB"/>
              <a:t>Click to edit Master title style</a:t>
            </a:r>
            <a:endParaRPr lang="en-US" dirty="0"/>
          </a:p>
        </p:txBody>
      </p:sp>
    </p:spTree>
    <p:extLst>
      <p:ext uri="{BB962C8B-B14F-4D97-AF65-F5344CB8AC3E}">
        <p14:creationId xmlns:p14="http://schemas.microsoft.com/office/powerpoint/2010/main" val="1191408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8612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30533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00728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55386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40764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532005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07318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4488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10/13/23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64130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1189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10/13/23</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13732954"/>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57190-2E71-F8A0-DD13-2E1469FC0A41}"/>
              </a:ext>
            </a:extLst>
          </p:cNvPr>
          <p:cNvSpPr>
            <a:spLocks noGrp="1"/>
          </p:cNvSpPr>
          <p:nvPr>
            <p:ph type="ctrTitle"/>
          </p:nvPr>
        </p:nvSpPr>
        <p:spPr>
          <a:xfrm>
            <a:off x="3382028" y="1964268"/>
            <a:ext cx="8125338" cy="2421464"/>
          </a:xfrm>
        </p:spPr>
        <p:txBody>
          <a:bodyPr>
            <a:normAutofit/>
          </a:bodyPr>
          <a:lstStyle/>
          <a:p>
            <a:r>
              <a:rPr lang="en-GB" b="1" dirty="0">
                <a:latin typeface="DM Sans" pitchFamily="2" charset="77"/>
              </a:rPr>
              <a:t>SOC Analyst’s Arsenal</a:t>
            </a:r>
            <a:endParaRPr lang="en-CH" b="1" dirty="0">
              <a:latin typeface="DM Sans" pitchFamily="2" charset="77"/>
            </a:endParaRPr>
          </a:p>
        </p:txBody>
      </p:sp>
      <p:sp>
        <p:nvSpPr>
          <p:cNvPr id="3" name="Subtitle 2">
            <a:extLst>
              <a:ext uri="{FF2B5EF4-FFF2-40B4-BE49-F238E27FC236}">
                <a16:creationId xmlns:a16="http://schemas.microsoft.com/office/drawing/2014/main" id="{2D471997-6001-7EE9-135B-3A3697DBD5F0}"/>
              </a:ext>
            </a:extLst>
          </p:cNvPr>
          <p:cNvSpPr>
            <a:spLocks noGrp="1"/>
          </p:cNvSpPr>
          <p:nvPr>
            <p:ph type="subTitle" idx="1"/>
          </p:nvPr>
        </p:nvSpPr>
        <p:spPr>
          <a:xfrm>
            <a:off x="3548869" y="4385732"/>
            <a:ext cx="7824713" cy="1405467"/>
          </a:xfrm>
        </p:spPr>
        <p:txBody>
          <a:bodyPr>
            <a:normAutofit/>
          </a:bodyPr>
          <a:lstStyle/>
          <a:p>
            <a:r>
              <a:rPr lang="en-GB" dirty="0">
                <a:latin typeface="DM Sans" pitchFamily="2" charset="77"/>
              </a:rPr>
              <a:t>Essential Tools, Tips and Tricks for Effective Investigations</a:t>
            </a:r>
            <a:endParaRPr lang="en-CH" dirty="0">
              <a:latin typeface="DM Sans" pitchFamily="2" charset="77"/>
            </a:endParaRPr>
          </a:p>
        </p:txBody>
      </p:sp>
    </p:spTree>
    <p:extLst>
      <p:ext uri="{BB962C8B-B14F-4D97-AF65-F5344CB8AC3E}">
        <p14:creationId xmlns:p14="http://schemas.microsoft.com/office/powerpoint/2010/main" val="3872765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37B00E-F564-7F72-C1DC-0A99B1B37457}"/>
              </a:ext>
            </a:extLst>
          </p:cNvPr>
          <p:cNvPicPr>
            <a:picLocks noChangeAspect="1"/>
          </p:cNvPicPr>
          <p:nvPr/>
        </p:nvPicPr>
        <p:blipFill>
          <a:blip r:embed="rId3"/>
          <a:stretch>
            <a:fillRect/>
          </a:stretch>
        </p:blipFill>
        <p:spPr>
          <a:xfrm>
            <a:off x="2017834" y="132092"/>
            <a:ext cx="8156331" cy="6593815"/>
          </a:xfrm>
          <a:prstGeom prst="rect">
            <a:avLst/>
          </a:prstGeom>
        </p:spPr>
      </p:pic>
    </p:spTree>
    <p:extLst>
      <p:ext uri="{BB962C8B-B14F-4D97-AF65-F5344CB8AC3E}">
        <p14:creationId xmlns:p14="http://schemas.microsoft.com/office/powerpoint/2010/main" val="38739944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CYBERGORDON</a:t>
            </a:r>
            <a:endParaRPr lang="en-CH" dirty="0">
              <a:latin typeface="DM Sans" pitchFamily="2" charset="77"/>
            </a:endParaRPr>
          </a:p>
        </p:txBody>
      </p:sp>
      <p:sp>
        <p:nvSpPr>
          <p:cNvPr id="6" name="Content Placeholder 2">
            <a:extLst>
              <a:ext uri="{FF2B5EF4-FFF2-40B4-BE49-F238E27FC236}">
                <a16:creationId xmlns:a16="http://schemas.microsoft.com/office/drawing/2014/main" id="{01455C32-4A45-F0A3-7072-0A749E864064}"/>
              </a:ext>
            </a:extLst>
          </p:cNvPr>
          <p:cNvSpPr>
            <a:spLocks noGrp="1"/>
          </p:cNvSpPr>
          <p:nvPr>
            <p:ph idx="1"/>
          </p:nvPr>
        </p:nvSpPr>
        <p:spPr>
          <a:xfrm>
            <a:off x="271585" y="1862461"/>
            <a:ext cx="10131425" cy="4369657"/>
          </a:xfrm>
        </p:spPr>
        <p:txBody>
          <a:bodyPr>
            <a:normAutofit/>
          </a:bodyPr>
          <a:lstStyle/>
          <a:p>
            <a:pPr marL="457200" lvl="1" indent="0">
              <a:buNone/>
            </a:pPr>
            <a:r>
              <a:rPr lang="en-US" sz="3200" b="1" dirty="0">
                <a:latin typeface="DM Sans" pitchFamily="2" charset="77"/>
              </a:rPr>
              <a:t>Observables</a:t>
            </a:r>
          </a:p>
          <a:p>
            <a:pPr lvl="1"/>
            <a:r>
              <a:rPr lang="en-US" sz="2400" dirty="0">
                <a:latin typeface="DM Sans" pitchFamily="2" charset="77"/>
              </a:rPr>
              <a:t>IP</a:t>
            </a:r>
          </a:p>
          <a:p>
            <a:pPr lvl="1"/>
            <a:r>
              <a:rPr lang="en-US" sz="2400" dirty="0">
                <a:latin typeface="DM Sans" pitchFamily="2" charset="77"/>
              </a:rPr>
              <a:t>FQDN</a:t>
            </a:r>
          </a:p>
          <a:p>
            <a:pPr lvl="1"/>
            <a:r>
              <a:rPr lang="en-US" sz="2400" dirty="0">
                <a:latin typeface="DM Sans" pitchFamily="2" charset="77"/>
              </a:rPr>
              <a:t>URL</a:t>
            </a:r>
          </a:p>
          <a:p>
            <a:pPr lvl="1"/>
            <a:r>
              <a:rPr lang="en-US" sz="2400" dirty="0">
                <a:latin typeface="DM Sans" pitchFamily="2" charset="77"/>
              </a:rPr>
              <a:t>Hashes</a:t>
            </a:r>
          </a:p>
          <a:p>
            <a:pPr lvl="1"/>
            <a:r>
              <a:rPr lang="en-US" sz="2400" dirty="0">
                <a:latin typeface="DM Sans" pitchFamily="2" charset="77"/>
              </a:rPr>
              <a:t>Email</a:t>
            </a:r>
            <a:endParaRPr lang="en-CH" sz="2400" dirty="0">
              <a:latin typeface="DM Sans" pitchFamily="2" charset="77"/>
            </a:endParaRPr>
          </a:p>
        </p:txBody>
      </p:sp>
      <p:pic>
        <p:nvPicPr>
          <p:cNvPr id="7" name="Picture 6">
            <a:extLst>
              <a:ext uri="{FF2B5EF4-FFF2-40B4-BE49-F238E27FC236}">
                <a16:creationId xmlns:a16="http://schemas.microsoft.com/office/drawing/2014/main" id="{83F0724E-60DA-C861-53BB-868F524A1F52}"/>
              </a:ext>
            </a:extLst>
          </p:cNvPr>
          <p:cNvPicPr>
            <a:picLocks noChangeAspect="1"/>
          </p:cNvPicPr>
          <p:nvPr/>
        </p:nvPicPr>
        <p:blipFill>
          <a:blip r:embed="rId3"/>
          <a:stretch>
            <a:fillRect/>
          </a:stretch>
        </p:blipFill>
        <p:spPr>
          <a:xfrm>
            <a:off x="4021016" y="2065867"/>
            <a:ext cx="7899399" cy="4453488"/>
          </a:xfrm>
          <a:prstGeom prst="rect">
            <a:avLst/>
          </a:prstGeom>
        </p:spPr>
      </p:pic>
    </p:spTree>
    <p:extLst>
      <p:ext uri="{BB962C8B-B14F-4D97-AF65-F5344CB8AC3E}">
        <p14:creationId xmlns:p14="http://schemas.microsoft.com/office/powerpoint/2010/main" val="3599838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IP LOOKUPS</a:t>
            </a:r>
            <a:endParaRPr lang="en-CH" dirty="0">
              <a:latin typeface="DM Sans" pitchFamily="2" charset="77"/>
            </a:endParaRPr>
          </a:p>
        </p:txBody>
      </p:sp>
      <p:sp>
        <p:nvSpPr>
          <p:cNvPr id="3" name="Content Placeholder 2">
            <a:extLst>
              <a:ext uri="{FF2B5EF4-FFF2-40B4-BE49-F238E27FC236}">
                <a16:creationId xmlns:a16="http://schemas.microsoft.com/office/drawing/2014/main" id="{98B9439B-6F8C-FFF3-10CC-26BFD27853E6}"/>
              </a:ext>
            </a:extLst>
          </p:cNvPr>
          <p:cNvSpPr txBox="1">
            <a:spLocks/>
          </p:cNvSpPr>
          <p:nvPr/>
        </p:nvSpPr>
        <p:spPr>
          <a:xfrm>
            <a:off x="685801" y="1756954"/>
            <a:ext cx="3128717" cy="3035180"/>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lvl="1"/>
            <a:r>
              <a:rPr lang="en-US" sz="2400" dirty="0" err="1">
                <a:latin typeface="DM Sans" pitchFamily="2" charset="77"/>
              </a:rPr>
              <a:t>AbuseIPDB</a:t>
            </a:r>
            <a:endParaRPr lang="en-US" sz="2400" dirty="0">
              <a:latin typeface="DM Sans" pitchFamily="2" charset="77"/>
            </a:endParaRPr>
          </a:p>
          <a:p>
            <a:pPr lvl="1"/>
            <a:r>
              <a:rPr lang="en-US" sz="2400" dirty="0">
                <a:latin typeface="DM Sans" pitchFamily="2" charset="77"/>
              </a:rPr>
              <a:t>Shodan</a:t>
            </a:r>
          </a:p>
          <a:p>
            <a:pPr lvl="1"/>
            <a:r>
              <a:rPr lang="en-US" sz="2400" dirty="0" err="1">
                <a:latin typeface="DM Sans" pitchFamily="2" charset="77"/>
              </a:rPr>
              <a:t>GreyNoise</a:t>
            </a:r>
            <a:endParaRPr lang="en-US" sz="2400" dirty="0">
              <a:latin typeface="DM Sans" pitchFamily="2" charset="77"/>
            </a:endParaRPr>
          </a:p>
        </p:txBody>
      </p:sp>
    </p:spTree>
    <p:extLst>
      <p:ext uri="{BB962C8B-B14F-4D97-AF65-F5344CB8AC3E}">
        <p14:creationId xmlns:p14="http://schemas.microsoft.com/office/powerpoint/2010/main" val="29950714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11893"/>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2336C8-B7C7-6663-255F-45E4E03B2E44}"/>
              </a:ext>
            </a:extLst>
          </p:cNvPr>
          <p:cNvPicPr>
            <a:picLocks noChangeAspect="1"/>
          </p:cNvPicPr>
          <p:nvPr/>
        </p:nvPicPr>
        <p:blipFill>
          <a:blip r:embed="rId3"/>
          <a:stretch>
            <a:fillRect/>
          </a:stretch>
        </p:blipFill>
        <p:spPr>
          <a:xfrm>
            <a:off x="1838960" y="152420"/>
            <a:ext cx="8514080" cy="6553160"/>
          </a:xfrm>
          <a:prstGeom prst="rect">
            <a:avLst/>
          </a:prstGeom>
        </p:spPr>
      </p:pic>
      <p:pic>
        <p:nvPicPr>
          <p:cNvPr id="3" name="Picture 2">
            <a:extLst>
              <a:ext uri="{FF2B5EF4-FFF2-40B4-BE49-F238E27FC236}">
                <a16:creationId xmlns:a16="http://schemas.microsoft.com/office/drawing/2014/main" id="{DA4C006C-8B51-0F37-FEFA-8D62635D55B3}"/>
              </a:ext>
            </a:extLst>
          </p:cNvPr>
          <p:cNvPicPr>
            <a:picLocks noChangeAspect="1"/>
          </p:cNvPicPr>
          <p:nvPr/>
        </p:nvPicPr>
        <p:blipFill>
          <a:blip r:embed="rId4"/>
          <a:stretch>
            <a:fillRect/>
          </a:stretch>
        </p:blipFill>
        <p:spPr>
          <a:xfrm>
            <a:off x="6096000" y="2705838"/>
            <a:ext cx="4000500" cy="3594100"/>
          </a:xfrm>
          <a:prstGeom prst="rect">
            <a:avLst/>
          </a:prstGeom>
        </p:spPr>
      </p:pic>
    </p:spTree>
    <p:extLst>
      <p:ext uri="{BB962C8B-B14F-4D97-AF65-F5344CB8AC3E}">
        <p14:creationId xmlns:p14="http://schemas.microsoft.com/office/powerpoint/2010/main" val="23166993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1189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F9021E8-E658-3FE6-09DD-132E54859DD7}"/>
              </a:ext>
            </a:extLst>
          </p:cNvPr>
          <p:cNvPicPr>
            <a:picLocks noChangeAspect="1"/>
          </p:cNvPicPr>
          <p:nvPr/>
        </p:nvPicPr>
        <p:blipFill>
          <a:blip r:embed="rId3"/>
          <a:stretch>
            <a:fillRect/>
          </a:stretch>
        </p:blipFill>
        <p:spPr>
          <a:xfrm>
            <a:off x="0" y="268108"/>
            <a:ext cx="12221033" cy="6321784"/>
          </a:xfrm>
          <a:prstGeom prst="rect">
            <a:avLst/>
          </a:prstGeom>
        </p:spPr>
      </p:pic>
    </p:spTree>
    <p:extLst>
      <p:ext uri="{BB962C8B-B14F-4D97-AF65-F5344CB8AC3E}">
        <p14:creationId xmlns:p14="http://schemas.microsoft.com/office/powerpoint/2010/main" val="707462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URL LOOKUPS</a:t>
            </a:r>
            <a:endParaRPr lang="en-CH" dirty="0">
              <a:latin typeface="DM Sans" pitchFamily="2" charset="77"/>
            </a:endParaRPr>
          </a:p>
        </p:txBody>
      </p:sp>
      <p:sp>
        <p:nvSpPr>
          <p:cNvPr id="8" name="Content Placeholder 2">
            <a:extLst>
              <a:ext uri="{FF2B5EF4-FFF2-40B4-BE49-F238E27FC236}">
                <a16:creationId xmlns:a16="http://schemas.microsoft.com/office/drawing/2014/main" id="{E1676897-EC5F-96CB-8935-3886DE6F2618}"/>
              </a:ext>
            </a:extLst>
          </p:cNvPr>
          <p:cNvSpPr txBox="1">
            <a:spLocks/>
          </p:cNvSpPr>
          <p:nvPr/>
        </p:nvSpPr>
        <p:spPr>
          <a:xfrm>
            <a:off x="685801" y="2298327"/>
            <a:ext cx="3514059" cy="1852671"/>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lvl="1"/>
            <a:r>
              <a:rPr lang="en-US" sz="2400" dirty="0" err="1">
                <a:latin typeface="DM Sans" pitchFamily="2" charset="77"/>
              </a:rPr>
              <a:t>urlscan.io</a:t>
            </a:r>
            <a:endParaRPr lang="en-US" sz="2400" dirty="0">
              <a:latin typeface="DM Sans" pitchFamily="2" charset="77"/>
            </a:endParaRPr>
          </a:p>
          <a:p>
            <a:pPr lvl="1"/>
            <a:r>
              <a:rPr lang="en-US" sz="2400" dirty="0" err="1">
                <a:latin typeface="DM Sans" pitchFamily="2" charset="77"/>
              </a:rPr>
              <a:t>browserling.com</a:t>
            </a:r>
            <a:endParaRPr lang="en-US" sz="2400" dirty="0">
              <a:latin typeface="DM Sans" pitchFamily="2" charset="77"/>
            </a:endParaRPr>
          </a:p>
          <a:p>
            <a:pPr lvl="1"/>
            <a:r>
              <a:rPr lang="en-US" sz="2400" dirty="0" err="1">
                <a:latin typeface="DM Sans" pitchFamily="2" charset="77"/>
              </a:rPr>
              <a:t>app.any.run</a:t>
            </a:r>
            <a:endParaRPr lang="en-US" sz="2400" dirty="0">
              <a:latin typeface="DM Sans" pitchFamily="2" charset="77"/>
            </a:endParaRPr>
          </a:p>
        </p:txBody>
      </p:sp>
    </p:spTree>
    <p:extLst>
      <p:ext uri="{BB962C8B-B14F-4D97-AF65-F5344CB8AC3E}">
        <p14:creationId xmlns:p14="http://schemas.microsoft.com/office/powerpoint/2010/main" val="36145938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11893"/>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05AF470-7FBF-425E-820C-7DB6C9E4D40E}"/>
              </a:ext>
            </a:extLst>
          </p:cNvPr>
          <p:cNvPicPr>
            <a:picLocks noChangeAspect="1"/>
          </p:cNvPicPr>
          <p:nvPr/>
        </p:nvPicPr>
        <p:blipFill>
          <a:blip r:embed="rId3"/>
          <a:stretch>
            <a:fillRect/>
          </a:stretch>
        </p:blipFill>
        <p:spPr>
          <a:xfrm>
            <a:off x="412011" y="134161"/>
            <a:ext cx="11367977" cy="6589678"/>
          </a:xfrm>
          <a:prstGeom prst="rect">
            <a:avLst/>
          </a:prstGeom>
        </p:spPr>
      </p:pic>
    </p:spTree>
    <p:extLst>
      <p:ext uri="{BB962C8B-B14F-4D97-AF65-F5344CB8AC3E}">
        <p14:creationId xmlns:p14="http://schemas.microsoft.com/office/powerpoint/2010/main" val="36972282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11893"/>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A50345-1441-312A-29A0-BA36A1465B4E}"/>
              </a:ext>
            </a:extLst>
          </p:cNvPr>
          <p:cNvPicPr>
            <a:picLocks noChangeAspect="1"/>
          </p:cNvPicPr>
          <p:nvPr/>
        </p:nvPicPr>
        <p:blipFill>
          <a:blip r:embed="rId3"/>
          <a:stretch>
            <a:fillRect/>
          </a:stretch>
        </p:blipFill>
        <p:spPr>
          <a:xfrm>
            <a:off x="158002" y="466456"/>
            <a:ext cx="11875996" cy="5925088"/>
          </a:xfrm>
          <a:prstGeom prst="rect">
            <a:avLst/>
          </a:prstGeom>
        </p:spPr>
      </p:pic>
    </p:spTree>
    <p:extLst>
      <p:ext uri="{BB962C8B-B14F-4D97-AF65-F5344CB8AC3E}">
        <p14:creationId xmlns:p14="http://schemas.microsoft.com/office/powerpoint/2010/main" val="7349058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11893"/>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848F71D-B107-B8D6-FC8C-9EA73B97796B}"/>
              </a:ext>
            </a:extLst>
          </p:cNvPr>
          <p:cNvPicPr>
            <a:picLocks noChangeAspect="1"/>
          </p:cNvPicPr>
          <p:nvPr/>
        </p:nvPicPr>
        <p:blipFill>
          <a:blip r:embed="rId3"/>
          <a:stretch>
            <a:fillRect/>
          </a:stretch>
        </p:blipFill>
        <p:spPr>
          <a:xfrm>
            <a:off x="137080" y="418504"/>
            <a:ext cx="11917839" cy="6020991"/>
          </a:xfrm>
          <a:prstGeom prst="rect">
            <a:avLst/>
          </a:prstGeom>
        </p:spPr>
      </p:pic>
    </p:spTree>
    <p:extLst>
      <p:ext uri="{BB962C8B-B14F-4D97-AF65-F5344CB8AC3E}">
        <p14:creationId xmlns:p14="http://schemas.microsoft.com/office/powerpoint/2010/main" val="33819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11893"/>
        </a:solidFill>
        <a:effectLst/>
      </p:bgPr>
    </p:bg>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F746443B-F5D8-F1D8-2A7F-A79E78C9AA52}"/>
              </a:ext>
            </a:extLst>
          </p:cNvPr>
          <p:cNvSpPr>
            <a:spLocks noGrp="1"/>
          </p:cNvSpPr>
          <p:nvPr>
            <p:ph idx="1"/>
          </p:nvPr>
        </p:nvSpPr>
        <p:spPr>
          <a:xfrm>
            <a:off x="0" y="343366"/>
            <a:ext cx="3447288" cy="640757"/>
          </a:xfrm>
        </p:spPr>
        <p:txBody>
          <a:bodyPr>
            <a:normAutofit/>
          </a:bodyPr>
          <a:lstStyle/>
          <a:p>
            <a:pPr marL="457200" lvl="1" indent="0">
              <a:buNone/>
            </a:pPr>
            <a:r>
              <a:rPr lang="en-GB" sz="2400" dirty="0" err="1">
                <a:latin typeface="DM Sans" pitchFamily="2" charset="77"/>
              </a:rPr>
              <a:t>lookyloo.circl.lu</a:t>
            </a:r>
            <a:endParaRPr lang="en-CH" sz="3200" dirty="0">
              <a:latin typeface="DM Sans" pitchFamily="2" charset="77"/>
            </a:endParaRPr>
          </a:p>
        </p:txBody>
      </p:sp>
      <p:pic>
        <p:nvPicPr>
          <p:cNvPr id="3" name="Picture 2">
            <a:extLst>
              <a:ext uri="{FF2B5EF4-FFF2-40B4-BE49-F238E27FC236}">
                <a16:creationId xmlns:a16="http://schemas.microsoft.com/office/drawing/2014/main" id="{CACBC66B-DD78-091D-9C17-DA0F85932E0A}"/>
              </a:ext>
            </a:extLst>
          </p:cNvPr>
          <p:cNvPicPr>
            <a:picLocks noChangeAspect="1"/>
          </p:cNvPicPr>
          <p:nvPr/>
        </p:nvPicPr>
        <p:blipFill>
          <a:blip r:embed="rId3"/>
          <a:stretch>
            <a:fillRect/>
          </a:stretch>
        </p:blipFill>
        <p:spPr>
          <a:xfrm>
            <a:off x="549592" y="1092368"/>
            <a:ext cx="10266045" cy="5208508"/>
          </a:xfrm>
          <a:prstGeom prst="rect">
            <a:avLst/>
          </a:prstGeom>
        </p:spPr>
      </p:pic>
    </p:spTree>
    <p:extLst>
      <p:ext uri="{BB962C8B-B14F-4D97-AF65-F5344CB8AC3E}">
        <p14:creationId xmlns:p14="http://schemas.microsoft.com/office/powerpoint/2010/main" val="3522120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GB" b="1" dirty="0">
                <a:latin typeface="DM Sans" pitchFamily="2" charset="77"/>
              </a:rPr>
              <a:t>W</a:t>
            </a:r>
            <a:r>
              <a:rPr lang="en-CH" b="1" dirty="0">
                <a:latin typeface="DM Sans" pitchFamily="2" charset="77"/>
              </a:rPr>
              <a:t>hoami	</a:t>
            </a:r>
          </a:p>
        </p:txBody>
      </p:sp>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685801" y="1604433"/>
            <a:ext cx="10131425" cy="3649133"/>
          </a:xfrm>
        </p:spPr>
        <p:txBody>
          <a:bodyPr>
            <a:normAutofit/>
          </a:bodyPr>
          <a:lstStyle/>
          <a:p>
            <a:pPr marL="457200" lvl="1" indent="0">
              <a:buNone/>
            </a:pPr>
            <a:r>
              <a:rPr lang="en-CH" sz="3200" b="1" dirty="0">
                <a:latin typeface="DM Sans" pitchFamily="2" charset="77"/>
              </a:rPr>
              <a:t>Samuel Kavaler</a:t>
            </a:r>
          </a:p>
          <a:p>
            <a:pPr lvl="1"/>
            <a:r>
              <a:rPr lang="en-CH" sz="2400" dirty="0">
                <a:latin typeface="DM Sans" pitchFamily="2" charset="77"/>
              </a:rPr>
              <a:t>SOC Team Manager @ Ontinue</a:t>
            </a:r>
          </a:p>
          <a:p>
            <a:pPr lvl="1"/>
            <a:r>
              <a:rPr lang="en-US" sz="2400" dirty="0">
                <a:latin typeface="DM Sans" pitchFamily="2" charset="77"/>
              </a:rPr>
              <a:t>6 years of experience in Cyber Security</a:t>
            </a:r>
          </a:p>
          <a:p>
            <a:pPr lvl="1"/>
            <a:r>
              <a:rPr lang="en-US" sz="2400" dirty="0">
                <a:latin typeface="DM Sans" pitchFamily="2" charset="77"/>
              </a:rPr>
              <a:t>primary focus on SOC processes and people</a:t>
            </a:r>
          </a:p>
        </p:txBody>
      </p:sp>
    </p:spTree>
    <p:extLst>
      <p:ext uri="{BB962C8B-B14F-4D97-AF65-F5344CB8AC3E}">
        <p14:creationId xmlns:p14="http://schemas.microsoft.com/office/powerpoint/2010/main" val="14108893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EMAIL HEADER ANALYSIS</a:t>
            </a:r>
            <a:endParaRPr lang="en-CH" dirty="0">
              <a:latin typeface="DM Sans" pitchFamily="2" charset="77"/>
            </a:endParaRPr>
          </a:p>
        </p:txBody>
      </p:sp>
      <p:sp>
        <p:nvSpPr>
          <p:cNvPr id="8" name="Content Placeholder 2">
            <a:extLst>
              <a:ext uri="{FF2B5EF4-FFF2-40B4-BE49-F238E27FC236}">
                <a16:creationId xmlns:a16="http://schemas.microsoft.com/office/drawing/2014/main" id="{E1676897-EC5F-96CB-8935-3886DE6F2618}"/>
              </a:ext>
            </a:extLst>
          </p:cNvPr>
          <p:cNvSpPr txBox="1">
            <a:spLocks/>
          </p:cNvSpPr>
          <p:nvPr/>
        </p:nvSpPr>
        <p:spPr>
          <a:xfrm>
            <a:off x="502921" y="2188599"/>
            <a:ext cx="6044183" cy="1852671"/>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lvl="1"/>
            <a:r>
              <a:rPr lang="en-US" sz="2400" dirty="0" err="1">
                <a:latin typeface="DM Sans" pitchFamily="2" charset="77"/>
              </a:rPr>
              <a:t>mxtoolbox.com</a:t>
            </a:r>
            <a:endParaRPr lang="en-US" sz="2400" dirty="0">
              <a:latin typeface="DM Sans" pitchFamily="2" charset="77"/>
            </a:endParaRPr>
          </a:p>
          <a:p>
            <a:pPr lvl="1"/>
            <a:r>
              <a:rPr lang="en-GB" sz="2400" dirty="0" err="1">
                <a:effectLst/>
                <a:latin typeface="DM Sans" pitchFamily="2" charset="77"/>
              </a:rPr>
              <a:t>mha.azurewebsites.net</a:t>
            </a:r>
            <a:endParaRPr lang="en-US" sz="2400" dirty="0">
              <a:latin typeface="DM Sans" pitchFamily="2" charset="77"/>
            </a:endParaRPr>
          </a:p>
        </p:txBody>
      </p:sp>
    </p:spTree>
    <p:extLst>
      <p:ext uri="{BB962C8B-B14F-4D97-AF65-F5344CB8AC3E}">
        <p14:creationId xmlns:p14="http://schemas.microsoft.com/office/powerpoint/2010/main" val="210921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PCAP Analysis</a:t>
            </a:r>
            <a:endParaRPr lang="en-CH" dirty="0">
              <a:latin typeface="DM Sans" pitchFamily="2" charset="77"/>
            </a:endParaRPr>
          </a:p>
        </p:txBody>
      </p:sp>
      <p:sp>
        <p:nvSpPr>
          <p:cNvPr id="8" name="Content Placeholder 2">
            <a:extLst>
              <a:ext uri="{FF2B5EF4-FFF2-40B4-BE49-F238E27FC236}">
                <a16:creationId xmlns:a16="http://schemas.microsoft.com/office/drawing/2014/main" id="{E1676897-EC5F-96CB-8935-3886DE6F2618}"/>
              </a:ext>
            </a:extLst>
          </p:cNvPr>
          <p:cNvSpPr txBox="1">
            <a:spLocks/>
          </p:cNvSpPr>
          <p:nvPr/>
        </p:nvSpPr>
        <p:spPr>
          <a:xfrm>
            <a:off x="478537" y="2389699"/>
            <a:ext cx="10741342" cy="3986717"/>
          </a:xfrm>
          <a:prstGeom prst="rect">
            <a:avLst/>
          </a:prstGeom>
        </p:spPr>
        <p:txBody>
          <a:bodyPr vert="horz" lIns="91440" tIns="45720" rIns="91440" bIns="45720" rtlCol="0" anchor="ctr">
            <a:normAutofit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457200" lvl="1" indent="0">
              <a:buNone/>
            </a:pPr>
            <a:r>
              <a:rPr lang="en-US" sz="3200" b="1" dirty="0">
                <a:latin typeface="DM Sans" pitchFamily="2" charset="77"/>
              </a:rPr>
              <a:t>Wireshark</a:t>
            </a:r>
            <a:endParaRPr lang="en-US" sz="2400" b="1" dirty="0">
              <a:latin typeface="DM Sans" pitchFamily="2" charset="77"/>
            </a:endParaRPr>
          </a:p>
          <a:p>
            <a:pPr lvl="1"/>
            <a:r>
              <a:rPr lang="en-US" sz="2400" dirty="0">
                <a:latin typeface="DM Sans" pitchFamily="2" charset="77"/>
              </a:rPr>
              <a:t>Customize your profile and Columns</a:t>
            </a:r>
          </a:p>
          <a:p>
            <a:pPr lvl="1"/>
            <a:endParaRPr lang="en-US" sz="2400" dirty="0">
              <a:latin typeface="DM Sans" pitchFamily="2" charset="77"/>
            </a:endParaRPr>
          </a:p>
          <a:p>
            <a:pPr marL="914400" lvl="2" indent="0">
              <a:buNone/>
            </a:pPr>
            <a:r>
              <a:rPr lang="en-US" sz="2400" b="1" dirty="0">
                <a:latin typeface="DM Sans" pitchFamily="2" charset="77"/>
              </a:rPr>
              <a:t>Brad Duncan</a:t>
            </a:r>
          </a:p>
          <a:p>
            <a:pPr lvl="2"/>
            <a:r>
              <a:rPr lang="en-US" sz="2400" dirty="0">
                <a:latin typeface="DM Sans" pitchFamily="2" charset="77"/>
              </a:rPr>
              <a:t>https://</a:t>
            </a:r>
            <a:r>
              <a:rPr lang="en-US" sz="2400" dirty="0" err="1">
                <a:latin typeface="DM Sans" pitchFamily="2" charset="77"/>
              </a:rPr>
              <a:t>www.malware</a:t>
            </a:r>
            <a:r>
              <a:rPr lang="en-US" sz="2400" dirty="0">
                <a:latin typeface="DM Sans" pitchFamily="2" charset="77"/>
              </a:rPr>
              <a:t>-traffic-</a:t>
            </a:r>
            <a:r>
              <a:rPr lang="en-US" sz="2400" dirty="0" err="1">
                <a:latin typeface="DM Sans" pitchFamily="2" charset="77"/>
              </a:rPr>
              <a:t>analysis.net</a:t>
            </a:r>
            <a:r>
              <a:rPr lang="en-US" sz="2400" dirty="0">
                <a:latin typeface="DM Sans" pitchFamily="2" charset="77"/>
              </a:rPr>
              <a:t>/tutorials/</a:t>
            </a:r>
            <a:r>
              <a:rPr lang="en-US" sz="2400" dirty="0" err="1">
                <a:latin typeface="DM Sans" pitchFamily="2" charset="77"/>
              </a:rPr>
              <a:t>index.html</a:t>
            </a:r>
            <a:endParaRPr lang="en-US" sz="2400" dirty="0">
              <a:latin typeface="DM Sans" pitchFamily="2" charset="77"/>
            </a:endParaRPr>
          </a:p>
          <a:p>
            <a:pPr lvl="2"/>
            <a:endParaRPr lang="en-US" sz="2400" dirty="0">
              <a:latin typeface="DM Sans" pitchFamily="2" charset="77"/>
            </a:endParaRPr>
          </a:p>
          <a:p>
            <a:pPr marL="914400" lvl="2" indent="0">
              <a:buNone/>
            </a:pPr>
            <a:r>
              <a:rPr lang="en-US" sz="2400" b="1" dirty="0">
                <a:latin typeface="DM Sans" pitchFamily="2" charset="77"/>
              </a:rPr>
              <a:t>Chris Greer</a:t>
            </a:r>
          </a:p>
          <a:p>
            <a:pPr lvl="2"/>
            <a:r>
              <a:rPr lang="en-US" sz="2400" dirty="0">
                <a:latin typeface="DM Sans" pitchFamily="2" charset="77"/>
              </a:rPr>
              <a:t>https://</a:t>
            </a:r>
            <a:r>
              <a:rPr lang="en-US" sz="2400" dirty="0" err="1">
                <a:latin typeface="DM Sans" pitchFamily="2" charset="77"/>
              </a:rPr>
              <a:t>www.youtube.com</a:t>
            </a:r>
            <a:r>
              <a:rPr lang="en-US" sz="2400" dirty="0">
                <a:latin typeface="DM Sans" pitchFamily="2" charset="77"/>
              </a:rPr>
              <a:t>/@</a:t>
            </a:r>
            <a:r>
              <a:rPr lang="en-US" sz="2400" dirty="0" err="1">
                <a:latin typeface="DM Sans" pitchFamily="2" charset="77"/>
              </a:rPr>
              <a:t>ChrisGreer</a:t>
            </a:r>
            <a:endParaRPr lang="en-US" sz="2400" dirty="0">
              <a:latin typeface="DM Sans" pitchFamily="2" charset="77"/>
            </a:endParaRPr>
          </a:p>
          <a:p>
            <a:pPr lvl="1"/>
            <a:endParaRPr lang="en-US" sz="2400" dirty="0">
              <a:latin typeface="DM Sans" pitchFamily="2" charset="77"/>
            </a:endParaRPr>
          </a:p>
          <a:p>
            <a:pPr lvl="1"/>
            <a:endParaRPr lang="en-US" sz="2400" dirty="0">
              <a:latin typeface="DM Sans" pitchFamily="2" charset="77"/>
            </a:endParaRPr>
          </a:p>
        </p:txBody>
      </p:sp>
    </p:spTree>
    <p:extLst>
      <p:ext uri="{BB962C8B-B14F-4D97-AF65-F5344CB8AC3E}">
        <p14:creationId xmlns:p14="http://schemas.microsoft.com/office/powerpoint/2010/main" val="5908825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EVTX Analysis</a:t>
            </a:r>
            <a:endParaRPr lang="en-CH" dirty="0">
              <a:latin typeface="DM Sans" pitchFamily="2" charset="77"/>
            </a:endParaRPr>
          </a:p>
        </p:txBody>
      </p:sp>
      <p:sp>
        <p:nvSpPr>
          <p:cNvPr id="8" name="Content Placeholder 2">
            <a:extLst>
              <a:ext uri="{FF2B5EF4-FFF2-40B4-BE49-F238E27FC236}">
                <a16:creationId xmlns:a16="http://schemas.microsoft.com/office/drawing/2014/main" id="{E1676897-EC5F-96CB-8935-3886DE6F2618}"/>
              </a:ext>
            </a:extLst>
          </p:cNvPr>
          <p:cNvSpPr txBox="1">
            <a:spLocks/>
          </p:cNvSpPr>
          <p:nvPr/>
        </p:nvSpPr>
        <p:spPr>
          <a:xfrm>
            <a:off x="502921" y="2188599"/>
            <a:ext cx="10741342" cy="2371209"/>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457200" lvl="1" indent="0">
              <a:buNone/>
            </a:pPr>
            <a:r>
              <a:rPr lang="en-US" sz="3200" b="1" dirty="0">
                <a:latin typeface="DM Sans" pitchFamily="2" charset="77"/>
              </a:rPr>
              <a:t>Chainsaw</a:t>
            </a:r>
            <a:endParaRPr lang="en-US" sz="2400" b="1" dirty="0">
              <a:latin typeface="DM Sans" pitchFamily="2" charset="77"/>
            </a:endParaRPr>
          </a:p>
          <a:p>
            <a:pPr lvl="1"/>
            <a:r>
              <a:rPr lang="en-US" sz="2400" dirty="0">
                <a:latin typeface="DM Sans" pitchFamily="2" charset="77"/>
              </a:rPr>
              <a:t>Search through event logs using string matching and regex patterns</a:t>
            </a:r>
          </a:p>
          <a:p>
            <a:pPr lvl="1"/>
            <a:r>
              <a:rPr lang="en-US" sz="2400" dirty="0">
                <a:latin typeface="DM Sans" pitchFamily="2" charset="77"/>
              </a:rPr>
              <a:t>Hunt for threats using Sigma detection rules</a:t>
            </a:r>
          </a:p>
          <a:p>
            <a:pPr lvl="1"/>
            <a:r>
              <a:rPr lang="en-US" sz="2400" dirty="0" err="1">
                <a:latin typeface="DM Sans" pitchFamily="2" charset="77"/>
              </a:rPr>
              <a:t>Shimcache</a:t>
            </a:r>
            <a:r>
              <a:rPr lang="en-US" sz="2400" dirty="0">
                <a:latin typeface="DM Sans" pitchFamily="2" charset="77"/>
              </a:rPr>
              <a:t> analysis</a:t>
            </a:r>
          </a:p>
        </p:txBody>
      </p:sp>
      <p:pic>
        <p:nvPicPr>
          <p:cNvPr id="5122" name="Picture 2">
            <a:extLst>
              <a:ext uri="{FF2B5EF4-FFF2-40B4-BE49-F238E27FC236}">
                <a16:creationId xmlns:a16="http://schemas.microsoft.com/office/drawing/2014/main" id="{D2A82214-E70C-8A95-73A4-A1106D3510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8313" y="4767884"/>
            <a:ext cx="4135374" cy="1055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88218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US" dirty="0">
                <a:latin typeface="DM Sans" pitchFamily="2" charset="77"/>
              </a:rPr>
              <a:t>Automation?</a:t>
            </a:r>
            <a:endParaRPr lang="en-CH" dirty="0">
              <a:latin typeface="DM Sans" pitchFamily="2" charset="77"/>
            </a:endParaRPr>
          </a:p>
        </p:txBody>
      </p:sp>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685801" y="1852699"/>
            <a:ext cx="10131425" cy="2499845"/>
          </a:xfrm>
        </p:spPr>
        <p:txBody>
          <a:bodyPr>
            <a:normAutofit/>
          </a:bodyPr>
          <a:lstStyle/>
          <a:p>
            <a:pPr marL="457200" lvl="1" indent="0">
              <a:buNone/>
            </a:pPr>
            <a:r>
              <a:rPr lang="en-GB" sz="2400" dirty="0">
                <a:latin typeface="DM Sans" pitchFamily="2" charset="77"/>
              </a:rPr>
              <a:t>How to be more efficient and make your life easier?</a:t>
            </a:r>
            <a:endParaRPr lang="en-CH" sz="2200" dirty="0"/>
          </a:p>
        </p:txBody>
      </p:sp>
    </p:spTree>
    <p:extLst>
      <p:ext uri="{BB962C8B-B14F-4D97-AF65-F5344CB8AC3E}">
        <p14:creationId xmlns:p14="http://schemas.microsoft.com/office/powerpoint/2010/main" val="15285767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Autohotkey</a:t>
            </a:r>
            <a:endParaRPr lang="en-CH" dirty="0">
              <a:latin typeface="DM Sans" pitchFamily="2" charset="77"/>
            </a:endParaRPr>
          </a:p>
        </p:txBody>
      </p:sp>
      <p:sp>
        <p:nvSpPr>
          <p:cNvPr id="3" name="Content Placeholder 2">
            <a:extLst>
              <a:ext uri="{FF2B5EF4-FFF2-40B4-BE49-F238E27FC236}">
                <a16:creationId xmlns:a16="http://schemas.microsoft.com/office/drawing/2014/main" id="{FCDC3005-7FE2-A0DF-4EAB-116FD9B7873B}"/>
              </a:ext>
            </a:extLst>
          </p:cNvPr>
          <p:cNvSpPr txBox="1">
            <a:spLocks/>
          </p:cNvSpPr>
          <p:nvPr/>
        </p:nvSpPr>
        <p:spPr>
          <a:xfrm>
            <a:off x="490729" y="1700919"/>
            <a:ext cx="9482327" cy="3761097"/>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457200" lvl="1" indent="0">
              <a:buNone/>
            </a:pPr>
            <a:r>
              <a:rPr lang="en-CH" sz="2400" dirty="0">
                <a:latin typeface="DM Sans" pitchFamily="2" charset="77"/>
              </a:rPr>
              <a:t>Open source scripting language for Windows that can save your time, keystrokes and mouseclicks by making customized shortcuts and scripts.</a:t>
            </a:r>
          </a:p>
          <a:p>
            <a:pPr lvl="1"/>
            <a:endParaRPr lang="en-US" sz="2400" dirty="0">
              <a:latin typeface="DM Sans" pitchFamily="2" charset="77"/>
            </a:endParaRPr>
          </a:p>
          <a:p>
            <a:pPr lvl="1"/>
            <a:r>
              <a:rPr lang="en-US" sz="2400" dirty="0" err="1">
                <a:latin typeface="DM Sans" pitchFamily="2" charset="77"/>
              </a:rPr>
              <a:t>Hotstrings</a:t>
            </a:r>
            <a:endParaRPr lang="en-US" sz="2400" dirty="0">
              <a:latin typeface="DM Sans" pitchFamily="2" charset="77"/>
            </a:endParaRPr>
          </a:p>
          <a:p>
            <a:pPr lvl="1"/>
            <a:r>
              <a:rPr lang="en-US" sz="2400" dirty="0">
                <a:latin typeface="DM Sans" pitchFamily="2" charset="77"/>
              </a:rPr>
              <a:t>Hotkeys</a:t>
            </a:r>
          </a:p>
        </p:txBody>
      </p:sp>
      <p:pic>
        <p:nvPicPr>
          <p:cNvPr id="1026" name="Picture 2">
            <a:extLst>
              <a:ext uri="{FF2B5EF4-FFF2-40B4-BE49-F238E27FC236}">
                <a16:creationId xmlns:a16="http://schemas.microsoft.com/office/drawing/2014/main" id="{C064BD82-FF48-D366-8304-F18984D2B9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1975" y="3986212"/>
            <a:ext cx="6091081" cy="982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54919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177800" y="392007"/>
            <a:ext cx="10131425" cy="3241209"/>
          </a:xfrm>
        </p:spPr>
        <p:txBody>
          <a:bodyPr>
            <a:normAutofit/>
          </a:bodyPr>
          <a:lstStyle/>
          <a:p>
            <a:pPr marL="457200" lvl="1" indent="0">
              <a:buNone/>
            </a:pPr>
            <a:r>
              <a:rPr lang="en-US" sz="3200" b="1" dirty="0" err="1">
                <a:latin typeface="DM Sans" pitchFamily="2" charset="77"/>
              </a:rPr>
              <a:t>Hotstrings</a:t>
            </a:r>
            <a:endParaRPr lang="en-US" sz="3200" b="1" dirty="0">
              <a:latin typeface="DM Sans" pitchFamily="2" charset="77"/>
            </a:endParaRPr>
          </a:p>
          <a:p>
            <a:pPr marL="457200" lvl="1" indent="0">
              <a:buNone/>
            </a:pPr>
            <a:endParaRPr lang="en-US" sz="3200" b="1" dirty="0">
              <a:latin typeface="DM Sans" pitchFamily="2" charset="77"/>
            </a:endParaRPr>
          </a:p>
          <a:p>
            <a:pPr lvl="1"/>
            <a:r>
              <a:rPr lang="en-US" sz="2400" dirty="0">
                <a:latin typeface="DM Sans" pitchFamily="2" charset="77"/>
              </a:rPr>
              <a:t>Used to expand abbreviations as you type them (auto-replace)</a:t>
            </a:r>
          </a:p>
          <a:p>
            <a:pPr marL="457200" lvl="1" indent="0">
              <a:buNone/>
            </a:pPr>
            <a:endParaRPr lang="en-US" sz="2400" dirty="0">
              <a:latin typeface="DM Sans" pitchFamily="2" charset="77"/>
            </a:endParaRPr>
          </a:p>
        </p:txBody>
      </p:sp>
      <p:sp>
        <p:nvSpPr>
          <p:cNvPr id="4" name="TextBox 3">
            <a:extLst>
              <a:ext uri="{FF2B5EF4-FFF2-40B4-BE49-F238E27FC236}">
                <a16:creationId xmlns:a16="http://schemas.microsoft.com/office/drawing/2014/main" id="{D973B644-4668-F74D-5ACF-48EE8A690F1F}"/>
              </a:ext>
            </a:extLst>
          </p:cNvPr>
          <p:cNvSpPr txBox="1"/>
          <p:nvPr/>
        </p:nvSpPr>
        <p:spPr>
          <a:xfrm>
            <a:off x="1048512" y="3243072"/>
            <a:ext cx="7107936" cy="2031325"/>
          </a:xfrm>
          <a:prstGeom prst="rect">
            <a:avLst/>
          </a:prstGeom>
          <a:noFill/>
        </p:spPr>
        <p:txBody>
          <a:bodyPr wrap="square" rtlCol="0">
            <a:spAutoFit/>
          </a:bodyPr>
          <a:lstStyle/>
          <a:p>
            <a:r>
              <a:rPr lang="en-GB" b="1" dirty="0">
                <a:latin typeface="Consolas" panose="020B0609020204030204" pitchFamily="49" charset="0"/>
                <a:cs typeface="Consolas" panose="020B0609020204030204" pitchFamily="49" charset="0"/>
              </a:rPr>
              <a:t>::</a:t>
            </a:r>
            <a:r>
              <a:rPr lang="en-GB" b="1" dirty="0">
                <a:solidFill>
                  <a:srgbClr val="FFFF00"/>
                </a:solidFill>
                <a:latin typeface="Consolas" panose="020B0609020204030204" pitchFamily="49" charset="0"/>
                <a:cs typeface="Consolas" panose="020B0609020204030204" pitchFamily="49" charset="0"/>
              </a:rPr>
              <a:t>btw</a:t>
            </a:r>
            <a:r>
              <a:rPr lang="en-GB" b="1" dirty="0">
                <a:latin typeface="Consolas" panose="020B0609020204030204" pitchFamily="49" charset="0"/>
                <a:cs typeface="Consolas" panose="020B0609020204030204" pitchFamily="49" charset="0"/>
              </a:rPr>
              <a:t>::</a:t>
            </a:r>
            <a:r>
              <a:rPr lang="en-GB" b="1" dirty="0">
                <a:solidFill>
                  <a:srgbClr val="FFFF00"/>
                </a:solidFill>
                <a:latin typeface="Consolas" panose="020B0609020204030204" pitchFamily="49" charset="0"/>
                <a:cs typeface="Consolas" panose="020B0609020204030204" pitchFamily="49" charset="0"/>
              </a:rPr>
              <a:t>by the way</a:t>
            </a:r>
          </a:p>
          <a:p>
            <a:endParaRPr lang="en-GB" b="1" dirty="0">
              <a:solidFill>
                <a:srgbClr val="FFFF00"/>
              </a:solidFill>
              <a:latin typeface="Consolas" panose="020B0609020204030204" pitchFamily="49" charset="0"/>
              <a:cs typeface="Consolas" panose="020B0609020204030204" pitchFamily="49" charset="0"/>
            </a:endParaRPr>
          </a:p>
          <a:p>
            <a:r>
              <a:rPr lang="en-GB" b="1" dirty="0">
                <a:latin typeface="Consolas" panose="020B0609020204030204" pitchFamily="49" charset="0"/>
                <a:cs typeface="Consolas" panose="020B0609020204030204" pitchFamily="49" charset="0"/>
              </a:rPr>
              <a:t>::</a:t>
            </a:r>
            <a:r>
              <a:rPr lang="en-GB" b="1" dirty="0">
                <a:solidFill>
                  <a:srgbClr val="FFFF00"/>
                </a:solidFill>
                <a:latin typeface="Consolas" panose="020B0609020204030204" pitchFamily="49" charset="0"/>
                <a:cs typeface="Consolas" panose="020B0609020204030204" pitchFamily="49" charset="0"/>
              </a:rPr>
              <a:t>#@</a:t>
            </a:r>
            <a:r>
              <a:rPr lang="en-GB" b="1" dirty="0">
                <a:latin typeface="Consolas" panose="020B0609020204030204" pitchFamily="49" charset="0"/>
                <a:cs typeface="Consolas" panose="020B0609020204030204" pitchFamily="49" charset="0"/>
              </a:rPr>
              <a:t>::</a:t>
            </a:r>
            <a:r>
              <a:rPr lang="en-GB" b="1" dirty="0" err="1">
                <a:solidFill>
                  <a:srgbClr val="FFFF00"/>
                </a:solidFill>
                <a:latin typeface="Consolas" panose="020B0609020204030204" pitchFamily="49" charset="0"/>
                <a:cs typeface="Consolas" panose="020B0609020204030204" pitchFamily="49" charset="0"/>
              </a:rPr>
              <a:t>mylongemail@protonmail.com</a:t>
            </a:r>
            <a:endParaRPr lang="en-GB" b="1" dirty="0">
              <a:solidFill>
                <a:srgbClr val="FFFF00"/>
              </a:solidFill>
              <a:latin typeface="Consolas" panose="020B0609020204030204" pitchFamily="49" charset="0"/>
              <a:cs typeface="Consolas" panose="020B0609020204030204" pitchFamily="49" charset="0"/>
            </a:endParaRPr>
          </a:p>
          <a:p>
            <a:endParaRPr lang="en-GB" b="1" dirty="0">
              <a:solidFill>
                <a:srgbClr val="FFFF00"/>
              </a:solidFill>
              <a:latin typeface="Consolas" panose="020B0609020204030204" pitchFamily="49" charset="0"/>
              <a:cs typeface="Consolas" panose="020B0609020204030204" pitchFamily="49" charset="0"/>
            </a:endParaRPr>
          </a:p>
          <a:p>
            <a:r>
              <a:rPr lang="en-GB" b="1" dirty="0">
                <a:latin typeface="Consolas" panose="020B0609020204030204" pitchFamily="49" charset="0"/>
                <a:cs typeface="Consolas" panose="020B0609020204030204" pitchFamily="49" charset="0"/>
              </a:rPr>
              <a:t>::</a:t>
            </a:r>
            <a:r>
              <a:rPr lang="en-GB" b="1" dirty="0">
                <a:solidFill>
                  <a:srgbClr val="FFFF00"/>
                </a:solidFill>
                <a:latin typeface="Consolas" panose="020B0609020204030204" pitchFamily="49" charset="0"/>
                <a:cs typeface="Consolas" panose="020B0609020204030204" pitchFamily="49" charset="0"/>
              </a:rPr>
              <a:t>#</a:t>
            </a:r>
            <a:r>
              <a:rPr lang="en-GB" b="1" dirty="0" err="1">
                <a:solidFill>
                  <a:srgbClr val="FFFF00"/>
                </a:solidFill>
                <a:latin typeface="Consolas" panose="020B0609020204030204" pitchFamily="49" charset="0"/>
                <a:cs typeface="Consolas" panose="020B0609020204030204" pitchFamily="49" charset="0"/>
              </a:rPr>
              <a:t>ho</a:t>
            </a:r>
            <a:r>
              <a:rPr lang="en-GB" b="1" dirty="0">
                <a:latin typeface="Consolas" panose="020B0609020204030204" pitchFamily="49" charset="0"/>
                <a:cs typeface="Consolas" panose="020B0609020204030204" pitchFamily="49" charset="0"/>
              </a:rPr>
              <a:t>::</a:t>
            </a:r>
            <a:r>
              <a:rPr lang="en-GB" b="1" dirty="0" err="1">
                <a:solidFill>
                  <a:srgbClr val="FFFF00"/>
                </a:solidFill>
                <a:latin typeface="Consolas" panose="020B0609020204030204" pitchFamily="49" charset="0"/>
                <a:cs typeface="Consolas" panose="020B0609020204030204" pitchFamily="49" charset="0"/>
              </a:rPr>
              <a:t>Hornických</a:t>
            </a:r>
            <a:r>
              <a:rPr lang="en-GB" b="1" dirty="0">
                <a:solidFill>
                  <a:srgbClr val="FFFF00"/>
                </a:solidFill>
                <a:latin typeface="Consolas" panose="020B0609020204030204" pitchFamily="49" charset="0"/>
                <a:cs typeface="Consolas" panose="020B0609020204030204" pitchFamily="49" charset="0"/>
              </a:rPr>
              <a:t> </a:t>
            </a:r>
            <a:r>
              <a:rPr lang="en-GB" b="1" dirty="0" err="1">
                <a:solidFill>
                  <a:srgbClr val="FFFF00"/>
                </a:solidFill>
                <a:latin typeface="Consolas" panose="020B0609020204030204" pitchFamily="49" charset="0"/>
                <a:cs typeface="Consolas" panose="020B0609020204030204" pitchFamily="49" charset="0"/>
              </a:rPr>
              <a:t>učňů</a:t>
            </a:r>
            <a:r>
              <a:rPr lang="en-GB" b="1" dirty="0">
                <a:solidFill>
                  <a:srgbClr val="FFFF00"/>
                </a:solidFill>
                <a:latin typeface="Consolas" panose="020B0609020204030204" pitchFamily="49" charset="0"/>
                <a:cs typeface="Consolas" panose="020B0609020204030204" pitchFamily="49" charset="0"/>
              </a:rPr>
              <a:t> 123</a:t>
            </a:r>
          </a:p>
          <a:p>
            <a:endParaRPr lang="en-GB" b="1" dirty="0">
              <a:solidFill>
                <a:srgbClr val="FFFF00"/>
              </a:solidFill>
              <a:latin typeface="Consolas" panose="020B0609020204030204" pitchFamily="49" charset="0"/>
              <a:cs typeface="Consolas" panose="020B0609020204030204" pitchFamily="49" charset="0"/>
            </a:endParaRPr>
          </a:p>
          <a:p>
            <a:r>
              <a:rPr lang="en-GB" b="1" dirty="0">
                <a:latin typeface="Consolas" panose="020B0609020204030204" pitchFamily="49" charset="0"/>
                <a:cs typeface="Consolas" panose="020B0609020204030204" pitchFamily="49" charset="0"/>
              </a:rPr>
              <a:t>::</a:t>
            </a:r>
            <a:r>
              <a:rPr lang="en-GB" b="1" dirty="0">
                <a:solidFill>
                  <a:srgbClr val="FFFF00"/>
                </a:solidFill>
                <a:latin typeface="Consolas" panose="020B0609020204030204" pitchFamily="49" charset="0"/>
                <a:cs typeface="Consolas" panose="020B0609020204030204" pitchFamily="49" charset="0"/>
              </a:rPr>
              <a:t>#</a:t>
            </a:r>
            <a:r>
              <a:rPr lang="en-GB" b="1" dirty="0" err="1">
                <a:solidFill>
                  <a:srgbClr val="FFFF00"/>
                </a:solidFill>
                <a:latin typeface="Consolas" panose="020B0609020204030204" pitchFamily="49" charset="0"/>
                <a:cs typeface="Consolas" panose="020B0609020204030204" pitchFamily="49" charset="0"/>
              </a:rPr>
              <a:t>fpu</a:t>
            </a:r>
            <a:r>
              <a:rPr lang="en-GB" b="1" dirty="0">
                <a:latin typeface="Consolas" panose="020B0609020204030204" pitchFamily="49" charset="0"/>
                <a:cs typeface="Consolas" panose="020B0609020204030204" pitchFamily="49" charset="0"/>
              </a:rPr>
              <a:t>::</a:t>
            </a:r>
            <a:r>
              <a:rPr lang="en-GB" b="1" dirty="0">
                <a:solidFill>
                  <a:srgbClr val="FFFF00"/>
                </a:solidFill>
                <a:latin typeface="Consolas" panose="020B0609020204030204" pitchFamily="49" charset="0"/>
                <a:cs typeface="Consolas" panose="020B0609020204030204" pitchFamily="49" charset="0"/>
              </a:rPr>
              <a:t>False Positive - confirmed with the user</a:t>
            </a:r>
            <a:endParaRPr lang="en-CH" b="1" dirty="0">
              <a:solidFill>
                <a:srgbClr val="FFFF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253357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177800" y="392007"/>
            <a:ext cx="10131425" cy="2851065"/>
          </a:xfrm>
        </p:spPr>
        <p:txBody>
          <a:bodyPr>
            <a:normAutofit/>
          </a:bodyPr>
          <a:lstStyle/>
          <a:p>
            <a:pPr marL="457200" lvl="1" indent="0">
              <a:buNone/>
            </a:pPr>
            <a:r>
              <a:rPr lang="en-US" sz="3200" b="1" dirty="0" err="1">
                <a:latin typeface="DM Sans" pitchFamily="2" charset="77"/>
              </a:rPr>
              <a:t>Hotstrings</a:t>
            </a:r>
            <a:endParaRPr lang="en-US" sz="3200" b="1" dirty="0">
              <a:latin typeface="DM Sans" pitchFamily="2" charset="77"/>
            </a:endParaRPr>
          </a:p>
          <a:p>
            <a:pPr marL="457200" lvl="1" indent="0">
              <a:buNone/>
            </a:pPr>
            <a:endParaRPr lang="en-US" sz="3200" b="1" dirty="0">
              <a:latin typeface="DM Sans" pitchFamily="2" charset="77"/>
            </a:endParaRPr>
          </a:p>
          <a:p>
            <a:pPr marL="457200" lvl="1" indent="0">
              <a:buNone/>
            </a:pPr>
            <a:endParaRPr lang="en-US" sz="2400" dirty="0">
              <a:latin typeface="DM Sans" pitchFamily="2" charset="77"/>
            </a:endParaRPr>
          </a:p>
        </p:txBody>
      </p:sp>
      <p:sp>
        <p:nvSpPr>
          <p:cNvPr id="4" name="TextBox 3">
            <a:extLst>
              <a:ext uri="{FF2B5EF4-FFF2-40B4-BE49-F238E27FC236}">
                <a16:creationId xmlns:a16="http://schemas.microsoft.com/office/drawing/2014/main" id="{D973B644-4668-F74D-5ACF-48EE8A690F1F}"/>
              </a:ext>
            </a:extLst>
          </p:cNvPr>
          <p:cNvSpPr txBox="1"/>
          <p:nvPr/>
        </p:nvSpPr>
        <p:spPr>
          <a:xfrm>
            <a:off x="1882775" y="2427633"/>
            <a:ext cx="6141997" cy="2862322"/>
          </a:xfrm>
          <a:prstGeom prst="rect">
            <a:avLst/>
          </a:prstGeom>
          <a:noFill/>
        </p:spPr>
        <p:txBody>
          <a:bodyPr wrap="square" rtlCol="0">
            <a:spAutoFit/>
          </a:bodyPr>
          <a:lstStyle/>
          <a:p>
            <a:r>
              <a:rPr lang="en-GB" b="1" dirty="0">
                <a:latin typeface="Consolas" panose="020B0609020204030204" pitchFamily="49" charset="0"/>
                <a:cs typeface="Consolas" panose="020B0609020204030204" pitchFamily="49" charset="0"/>
              </a:rPr>
              <a:t>::</a:t>
            </a:r>
            <a:r>
              <a:rPr lang="en-GB" b="1" dirty="0">
                <a:solidFill>
                  <a:srgbClr val="FFFF00"/>
                </a:solidFill>
                <a:latin typeface="Consolas" panose="020B0609020204030204" pitchFamily="49" charset="0"/>
                <a:cs typeface="Consolas" panose="020B0609020204030204" pitchFamily="49" charset="0"/>
              </a:rPr>
              <a:t>#</a:t>
            </a:r>
            <a:r>
              <a:rPr lang="en-GB" b="1" dirty="0" err="1">
                <a:solidFill>
                  <a:srgbClr val="FFFF00"/>
                </a:solidFill>
                <a:latin typeface="Consolas" panose="020B0609020204030204" pitchFamily="49" charset="0"/>
                <a:cs typeface="Consolas" panose="020B0609020204030204" pitchFamily="49" charset="0"/>
              </a:rPr>
              <a:t>tt</a:t>
            </a:r>
            <a:r>
              <a:rPr lang="en-GB" b="1" dirty="0">
                <a:latin typeface="Consolas" panose="020B0609020204030204" pitchFamily="49" charset="0"/>
                <a:cs typeface="Consolas" panose="020B0609020204030204" pitchFamily="49" charset="0"/>
              </a:rPr>
              <a:t>::</a:t>
            </a:r>
            <a:endParaRPr lang="en-GB" b="1" dirty="0">
              <a:solidFill>
                <a:srgbClr val="FFFF00"/>
              </a:solidFill>
              <a:latin typeface="Consolas" panose="020B0609020204030204" pitchFamily="49" charset="0"/>
              <a:cs typeface="Consolas" panose="020B0609020204030204" pitchFamily="49" charset="0"/>
            </a:endParaRPr>
          </a:p>
          <a:p>
            <a:r>
              <a:rPr lang="en-GB" b="1" dirty="0">
                <a:latin typeface="Consolas" panose="020B0609020204030204" pitchFamily="49" charset="0"/>
                <a:cs typeface="Consolas" panose="020B0609020204030204" pitchFamily="49" charset="0"/>
              </a:rPr>
              <a:t>(</a:t>
            </a:r>
          </a:p>
          <a:p>
            <a:r>
              <a:rPr lang="en-GB" b="1" dirty="0">
                <a:solidFill>
                  <a:srgbClr val="FFFF00"/>
                </a:solidFill>
                <a:latin typeface="Consolas" panose="020B0609020204030204" pitchFamily="49" charset="0"/>
                <a:cs typeface="Consolas" panose="020B0609020204030204" pitchFamily="49" charset="0"/>
              </a:rPr>
              <a:t>Description</a:t>
            </a:r>
          </a:p>
          <a:p>
            <a:endParaRPr lang="en-GB" b="1" dirty="0">
              <a:solidFill>
                <a:srgbClr val="FFFF00"/>
              </a:solidFill>
              <a:latin typeface="Consolas" panose="020B0609020204030204" pitchFamily="49" charset="0"/>
              <a:cs typeface="Consolas" panose="020B0609020204030204" pitchFamily="49" charset="0"/>
            </a:endParaRPr>
          </a:p>
          <a:p>
            <a:r>
              <a:rPr lang="en-GB" b="1" dirty="0">
                <a:solidFill>
                  <a:srgbClr val="FFFF00"/>
                </a:solidFill>
                <a:latin typeface="Consolas" panose="020B0609020204030204" pitchFamily="49" charset="0"/>
                <a:cs typeface="Consolas" panose="020B0609020204030204" pitchFamily="49" charset="0"/>
              </a:rPr>
              <a:t>Entities</a:t>
            </a:r>
          </a:p>
          <a:p>
            <a:endParaRPr lang="en-GB" b="1" dirty="0">
              <a:solidFill>
                <a:srgbClr val="FFFF00"/>
              </a:solidFill>
              <a:latin typeface="Consolas" panose="020B0609020204030204" pitchFamily="49" charset="0"/>
              <a:cs typeface="Consolas" panose="020B0609020204030204" pitchFamily="49" charset="0"/>
            </a:endParaRPr>
          </a:p>
          <a:p>
            <a:r>
              <a:rPr lang="en-GB" b="1" dirty="0">
                <a:solidFill>
                  <a:srgbClr val="FFFF00"/>
                </a:solidFill>
                <a:latin typeface="Consolas" panose="020B0609020204030204" pitchFamily="49" charset="0"/>
                <a:cs typeface="Consolas" panose="020B0609020204030204" pitchFamily="49" charset="0"/>
              </a:rPr>
              <a:t>Analysis</a:t>
            </a:r>
          </a:p>
          <a:p>
            <a:endParaRPr lang="en-GB" b="1" dirty="0">
              <a:solidFill>
                <a:srgbClr val="FFFF00"/>
              </a:solidFill>
              <a:latin typeface="Consolas" panose="020B0609020204030204" pitchFamily="49" charset="0"/>
              <a:cs typeface="Consolas" panose="020B0609020204030204" pitchFamily="49" charset="0"/>
            </a:endParaRPr>
          </a:p>
          <a:p>
            <a:r>
              <a:rPr lang="en-GB" b="1" dirty="0">
                <a:solidFill>
                  <a:srgbClr val="FFFF00"/>
                </a:solidFill>
                <a:latin typeface="Consolas" panose="020B0609020204030204" pitchFamily="49" charset="0"/>
                <a:cs typeface="Consolas" panose="020B0609020204030204" pitchFamily="49" charset="0"/>
              </a:rPr>
              <a:t>Verdict</a:t>
            </a:r>
          </a:p>
          <a:p>
            <a:r>
              <a:rPr lang="en-GB" b="1" dirty="0">
                <a:latin typeface="Consolas" panose="020B0609020204030204" pitchFamily="49" charset="0"/>
                <a:cs typeface="Consolas" panose="020B0609020204030204" pitchFamily="49" charset="0"/>
              </a:rPr>
              <a:t>)</a:t>
            </a:r>
            <a:endParaRPr lang="en-CH"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2181408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177800" y="392007"/>
            <a:ext cx="10131425" cy="2851065"/>
          </a:xfrm>
        </p:spPr>
        <p:txBody>
          <a:bodyPr>
            <a:normAutofit/>
          </a:bodyPr>
          <a:lstStyle/>
          <a:p>
            <a:pPr marL="457200" lvl="1" indent="0">
              <a:buNone/>
            </a:pPr>
            <a:r>
              <a:rPr lang="en-US" sz="3200" b="1" dirty="0" err="1">
                <a:latin typeface="DM Sans" pitchFamily="2" charset="77"/>
              </a:rPr>
              <a:t>Hotstrings</a:t>
            </a:r>
            <a:endParaRPr lang="en-US" sz="3200" b="1" dirty="0">
              <a:latin typeface="DM Sans" pitchFamily="2" charset="77"/>
            </a:endParaRPr>
          </a:p>
          <a:p>
            <a:pPr marL="457200" lvl="1" indent="0">
              <a:buNone/>
            </a:pPr>
            <a:endParaRPr lang="en-US" sz="3200" b="1" dirty="0">
              <a:latin typeface="DM Sans" pitchFamily="2" charset="77"/>
            </a:endParaRPr>
          </a:p>
          <a:p>
            <a:pPr marL="457200" lvl="1" indent="0">
              <a:buNone/>
            </a:pPr>
            <a:endParaRPr lang="en-US" sz="2400" dirty="0">
              <a:latin typeface="DM Sans" pitchFamily="2" charset="77"/>
            </a:endParaRPr>
          </a:p>
        </p:txBody>
      </p:sp>
      <p:pic>
        <p:nvPicPr>
          <p:cNvPr id="9" name="Picture 8">
            <a:extLst>
              <a:ext uri="{FF2B5EF4-FFF2-40B4-BE49-F238E27FC236}">
                <a16:creationId xmlns:a16="http://schemas.microsoft.com/office/drawing/2014/main" id="{C8422913-3FBC-3DF7-4AC2-86F73F553400}"/>
              </a:ext>
            </a:extLst>
          </p:cNvPr>
          <p:cNvPicPr>
            <a:picLocks noChangeAspect="1"/>
          </p:cNvPicPr>
          <p:nvPr/>
        </p:nvPicPr>
        <p:blipFill>
          <a:blip r:embed="rId3"/>
          <a:stretch>
            <a:fillRect/>
          </a:stretch>
        </p:blipFill>
        <p:spPr>
          <a:xfrm>
            <a:off x="2813957" y="2120722"/>
            <a:ext cx="6564085" cy="3685100"/>
          </a:xfrm>
          <a:prstGeom prst="rect">
            <a:avLst/>
          </a:prstGeom>
        </p:spPr>
      </p:pic>
    </p:spTree>
    <p:extLst>
      <p:ext uri="{BB962C8B-B14F-4D97-AF65-F5344CB8AC3E}">
        <p14:creationId xmlns:p14="http://schemas.microsoft.com/office/powerpoint/2010/main" val="1308153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177800" y="392007"/>
            <a:ext cx="10795000" cy="2802297"/>
          </a:xfrm>
        </p:spPr>
        <p:txBody>
          <a:bodyPr>
            <a:normAutofit/>
          </a:bodyPr>
          <a:lstStyle/>
          <a:p>
            <a:pPr marL="457200" lvl="1" indent="0">
              <a:buNone/>
            </a:pPr>
            <a:r>
              <a:rPr lang="en-US" sz="3200" b="1" dirty="0">
                <a:latin typeface="DM Sans" pitchFamily="2" charset="77"/>
              </a:rPr>
              <a:t>Hotkeys</a:t>
            </a:r>
          </a:p>
          <a:p>
            <a:pPr lvl="1"/>
            <a:r>
              <a:rPr lang="en-US" sz="2400" dirty="0">
                <a:latin typeface="DM Sans" pitchFamily="2" charset="77"/>
              </a:rPr>
              <a:t>Can trigger action such as launching a program or keyboard macro</a:t>
            </a:r>
          </a:p>
          <a:p>
            <a:pPr marL="457200" lvl="1" indent="0">
              <a:buNone/>
            </a:pPr>
            <a:endParaRPr lang="en-US" sz="2400" dirty="0">
              <a:latin typeface="DM Sans" pitchFamily="2" charset="77"/>
            </a:endParaRPr>
          </a:p>
        </p:txBody>
      </p:sp>
      <p:sp>
        <p:nvSpPr>
          <p:cNvPr id="4" name="TextBox 3">
            <a:extLst>
              <a:ext uri="{FF2B5EF4-FFF2-40B4-BE49-F238E27FC236}">
                <a16:creationId xmlns:a16="http://schemas.microsoft.com/office/drawing/2014/main" id="{D973B644-4668-F74D-5ACF-48EE8A690F1F}"/>
              </a:ext>
            </a:extLst>
          </p:cNvPr>
          <p:cNvSpPr txBox="1"/>
          <p:nvPr/>
        </p:nvSpPr>
        <p:spPr>
          <a:xfrm>
            <a:off x="950976" y="2471511"/>
            <a:ext cx="8570976" cy="2862322"/>
          </a:xfrm>
          <a:prstGeom prst="rect">
            <a:avLst/>
          </a:prstGeom>
          <a:noFill/>
        </p:spPr>
        <p:txBody>
          <a:bodyPr wrap="square" rtlCol="0">
            <a:spAutoFit/>
          </a:bodyPr>
          <a:lstStyle/>
          <a:p>
            <a:r>
              <a:rPr lang="en-GB" b="1" dirty="0">
                <a:solidFill>
                  <a:srgbClr val="FFFF00"/>
                </a:solidFill>
                <a:latin typeface="Consolas" panose="020B0609020204030204" pitchFamily="49" charset="0"/>
                <a:cs typeface="Consolas" panose="020B0609020204030204" pitchFamily="49" charset="0"/>
              </a:rPr>
              <a:t>+n</a:t>
            </a:r>
            <a:r>
              <a:rPr lang="en-GB" b="1" dirty="0">
                <a:latin typeface="Consolas" panose="020B0609020204030204" pitchFamily="49" charset="0"/>
                <a:cs typeface="Consolas" panose="020B0609020204030204" pitchFamily="49" charset="0"/>
              </a:rPr>
              <a:t>::</a:t>
            </a:r>
            <a:r>
              <a:rPr lang="en-GB" b="1" dirty="0">
                <a:solidFill>
                  <a:srgbClr val="FFFF00"/>
                </a:solidFill>
                <a:latin typeface="Consolas" panose="020B0609020204030204" pitchFamily="49" charset="0"/>
                <a:cs typeface="Consolas" panose="020B0609020204030204" pitchFamily="49" charset="0"/>
              </a:rPr>
              <a:t>Run</a:t>
            </a:r>
            <a:r>
              <a:rPr lang="en-GB" b="1" dirty="0">
                <a:latin typeface="Consolas" panose="020B0609020204030204" pitchFamily="49" charset="0"/>
                <a:cs typeface="Consolas" panose="020B0609020204030204" pitchFamily="49" charset="0"/>
              </a:rPr>
              <a:t>,</a:t>
            </a:r>
            <a:r>
              <a:rPr lang="en-GB" b="1" dirty="0">
                <a:solidFill>
                  <a:srgbClr val="FFFF00"/>
                </a:solidFill>
                <a:latin typeface="Consolas" panose="020B0609020204030204" pitchFamily="49" charset="0"/>
                <a:cs typeface="Consolas" panose="020B0609020204030204" pitchFamily="49" charset="0"/>
              </a:rPr>
              <a:t> </a:t>
            </a:r>
            <a:r>
              <a:rPr lang="en-GB" b="1" dirty="0" err="1">
                <a:solidFill>
                  <a:srgbClr val="FFFF00"/>
                </a:solidFill>
                <a:latin typeface="Consolas" panose="020B0609020204030204" pitchFamily="49" charset="0"/>
                <a:cs typeface="Consolas" panose="020B0609020204030204" pitchFamily="49" charset="0"/>
              </a:rPr>
              <a:t>mynotes.txt</a:t>
            </a:r>
            <a:endParaRPr lang="en-GB" b="1" dirty="0">
              <a:latin typeface="Consolas" panose="020B0609020204030204" pitchFamily="49" charset="0"/>
              <a:cs typeface="Consolas" panose="020B0609020204030204" pitchFamily="49" charset="0"/>
            </a:endParaRPr>
          </a:p>
          <a:p>
            <a:endParaRPr lang="en-GB" b="1" dirty="0">
              <a:latin typeface="Consolas" panose="020B0609020204030204" pitchFamily="49" charset="0"/>
              <a:cs typeface="Consolas" panose="020B0609020204030204" pitchFamily="49" charset="0"/>
            </a:endParaRPr>
          </a:p>
          <a:p>
            <a:endParaRPr lang="en-GB" b="1" dirty="0">
              <a:latin typeface="Consolas" panose="020B0609020204030204" pitchFamily="49" charset="0"/>
              <a:cs typeface="Consolas" panose="020B0609020204030204" pitchFamily="49" charset="0"/>
            </a:endParaRPr>
          </a:p>
          <a:p>
            <a:r>
              <a:rPr lang="en-GB" b="1" dirty="0">
                <a:solidFill>
                  <a:srgbClr val="FFFF00"/>
                </a:solidFill>
                <a:effectLst/>
                <a:latin typeface="Consolas" panose="020B0609020204030204" pitchFamily="49" charset="0"/>
                <a:cs typeface="Consolas" panose="020B0609020204030204" pitchFamily="49" charset="0"/>
              </a:rPr>
              <a:t>^h</a:t>
            </a:r>
            <a:r>
              <a:rPr lang="en-GB" b="1" dirty="0">
                <a:effectLst/>
                <a:latin typeface="Consolas" panose="020B0609020204030204" pitchFamily="49" charset="0"/>
                <a:cs typeface="Consolas" panose="020B0609020204030204" pitchFamily="49" charset="0"/>
              </a:rPr>
              <a:t>::</a:t>
            </a:r>
            <a:br>
              <a:rPr lang="en-GB" b="1" dirty="0">
                <a:latin typeface="Consolas" panose="020B0609020204030204" pitchFamily="49" charset="0"/>
                <a:cs typeface="Consolas" panose="020B0609020204030204" pitchFamily="49" charset="0"/>
              </a:rPr>
            </a:br>
            <a:r>
              <a:rPr lang="en-GB" b="1" dirty="0">
                <a:effectLst/>
                <a:latin typeface="Consolas" panose="020B0609020204030204" pitchFamily="49" charset="0"/>
                <a:cs typeface="Consolas" panose="020B0609020204030204" pitchFamily="49" charset="0"/>
              </a:rPr>
              <a:t>{</a:t>
            </a:r>
            <a:br>
              <a:rPr lang="en-GB" b="1" dirty="0">
                <a:latin typeface="Consolas" panose="020B0609020204030204" pitchFamily="49" charset="0"/>
                <a:cs typeface="Consolas" panose="020B0609020204030204" pitchFamily="49" charset="0"/>
              </a:rPr>
            </a:br>
            <a:r>
              <a:rPr lang="en-GB" b="1" dirty="0">
                <a:solidFill>
                  <a:srgbClr val="FFFF00"/>
                </a:solidFill>
                <a:effectLst/>
                <a:latin typeface="Consolas" panose="020B0609020204030204" pitchFamily="49" charset="0"/>
                <a:cs typeface="Consolas" panose="020B0609020204030204" pitchFamily="49" charset="0"/>
              </a:rPr>
              <a:t>Send</a:t>
            </a:r>
            <a:r>
              <a:rPr lang="en-GB" b="1" dirty="0">
                <a:effectLst/>
                <a:latin typeface="Consolas" panose="020B0609020204030204" pitchFamily="49" charset="0"/>
                <a:cs typeface="Consolas" panose="020B0609020204030204" pitchFamily="49" charset="0"/>
              </a:rPr>
              <a:t>, </a:t>
            </a:r>
            <a:r>
              <a:rPr lang="en-GB" b="1" dirty="0">
                <a:solidFill>
                  <a:srgbClr val="FFFF00"/>
                </a:solidFill>
                <a:effectLst/>
                <a:latin typeface="Consolas" panose="020B0609020204030204" pitchFamily="49" charset="0"/>
                <a:cs typeface="Consolas" panose="020B0609020204030204" pitchFamily="49" charset="0"/>
              </a:rPr>
              <a:t>^c</a:t>
            </a:r>
            <a:br>
              <a:rPr lang="en-GB" b="1" dirty="0">
                <a:latin typeface="Consolas" panose="020B0609020204030204" pitchFamily="49" charset="0"/>
                <a:cs typeface="Consolas" panose="020B0609020204030204" pitchFamily="49" charset="0"/>
              </a:rPr>
            </a:br>
            <a:r>
              <a:rPr lang="en-GB" b="1" dirty="0">
                <a:solidFill>
                  <a:srgbClr val="FFFF00"/>
                </a:solidFill>
                <a:effectLst/>
                <a:latin typeface="Consolas" panose="020B0609020204030204" pitchFamily="49" charset="0"/>
                <a:cs typeface="Consolas" panose="020B0609020204030204" pitchFamily="49" charset="0"/>
              </a:rPr>
              <a:t>Sleep 10</a:t>
            </a:r>
            <a:br>
              <a:rPr lang="en-GB" b="1" dirty="0">
                <a:latin typeface="Consolas" panose="020B0609020204030204" pitchFamily="49" charset="0"/>
                <a:cs typeface="Consolas" panose="020B0609020204030204" pitchFamily="49" charset="0"/>
              </a:rPr>
            </a:br>
            <a:r>
              <a:rPr lang="en-GB" b="1" dirty="0">
                <a:solidFill>
                  <a:srgbClr val="FFFF00"/>
                </a:solidFill>
                <a:effectLst/>
                <a:latin typeface="Consolas" panose="020B0609020204030204" pitchFamily="49" charset="0"/>
                <a:cs typeface="Consolas" panose="020B0609020204030204" pitchFamily="49" charset="0"/>
              </a:rPr>
              <a:t>Run</a:t>
            </a:r>
            <a:r>
              <a:rPr lang="en-GB" b="1" dirty="0">
                <a:effectLst/>
                <a:latin typeface="Consolas" panose="020B0609020204030204" pitchFamily="49" charset="0"/>
                <a:cs typeface="Consolas" panose="020B0609020204030204" pitchFamily="49" charset="0"/>
              </a:rPr>
              <a:t>, https://</a:t>
            </a:r>
            <a:r>
              <a:rPr lang="en-GB" b="1" dirty="0" err="1">
                <a:effectLst/>
                <a:latin typeface="Consolas" panose="020B0609020204030204" pitchFamily="49" charset="0"/>
                <a:cs typeface="Consolas" panose="020B0609020204030204" pitchFamily="49" charset="0"/>
              </a:rPr>
              <a:t>www.virustotal.com</a:t>
            </a:r>
            <a:r>
              <a:rPr lang="en-GB" b="1" dirty="0">
                <a:effectLst/>
                <a:latin typeface="Consolas" panose="020B0609020204030204" pitchFamily="49" charset="0"/>
                <a:cs typeface="Consolas" panose="020B0609020204030204" pitchFamily="49" charset="0"/>
              </a:rPr>
              <a:t>/</a:t>
            </a:r>
            <a:r>
              <a:rPr lang="en-GB" b="1" dirty="0" err="1">
                <a:effectLst/>
                <a:latin typeface="Consolas" panose="020B0609020204030204" pitchFamily="49" charset="0"/>
                <a:cs typeface="Consolas" panose="020B0609020204030204" pitchFamily="49" charset="0"/>
              </a:rPr>
              <a:t>gui</a:t>
            </a:r>
            <a:r>
              <a:rPr lang="en-GB" b="1" dirty="0">
                <a:effectLst/>
                <a:latin typeface="Consolas" panose="020B0609020204030204" pitchFamily="49" charset="0"/>
                <a:cs typeface="Consolas" panose="020B0609020204030204" pitchFamily="49" charset="0"/>
              </a:rPr>
              <a:t>/file</a:t>
            </a:r>
            <a:r>
              <a:rPr lang="en-GB" b="1" dirty="0">
                <a:solidFill>
                  <a:srgbClr val="FFFF00"/>
                </a:solidFill>
                <a:effectLst/>
                <a:latin typeface="Consolas" panose="020B0609020204030204" pitchFamily="49" charset="0"/>
                <a:cs typeface="Consolas" panose="020B0609020204030204" pitchFamily="49" charset="0"/>
              </a:rPr>
              <a:t>/%clipboard%</a:t>
            </a:r>
            <a:br>
              <a:rPr lang="en-GB" b="1" dirty="0">
                <a:latin typeface="Consolas" panose="020B0609020204030204" pitchFamily="49" charset="0"/>
                <a:cs typeface="Consolas" panose="020B0609020204030204" pitchFamily="49" charset="0"/>
              </a:rPr>
            </a:br>
            <a:r>
              <a:rPr lang="en-GB" b="1" dirty="0">
                <a:solidFill>
                  <a:srgbClr val="FFFF00"/>
                </a:solidFill>
                <a:effectLst/>
                <a:latin typeface="Consolas" panose="020B0609020204030204" pitchFamily="49" charset="0"/>
                <a:cs typeface="Consolas" panose="020B0609020204030204" pitchFamily="49" charset="0"/>
              </a:rPr>
              <a:t>Return</a:t>
            </a:r>
            <a:br>
              <a:rPr lang="en-GB" b="1" dirty="0">
                <a:latin typeface="Consolas" panose="020B0609020204030204" pitchFamily="49" charset="0"/>
                <a:cs typeface="Consolas" panose="020B0609020204030204" pitchFamily="49" charset="0"/>
              </a:rPr>
            </a:br>
            <a:r>
              <a:rPr lang="en-GB" b="1" dirty="0">
                <a:effectLst/>
                <a:latin typeface="Consolas" panose="020B0609020204030204" pitchFamily="49" charset="0"/>
                <a:cs typeface="Consolas" panose="020B0609020204030204" pitchFamily="49" charset="0"/>
              </a:rPr>
              <a:t>}</a:t>
            </a:r>
            <a:endParaRPr lang="en-CH" b="1" dirty="0">
              <a:latin typeface="Consolas" panose="020B0609020204030204" pitchFamily="49" charset="0"/>
              <a:cs typeface="Consolas" panose="020B0609020204030204" pitchFamily="49" charset="0"/>
            </a:endParaRPr>
          </a:p>
        </p:txBody>
      </p:sp>
      <p:sp>
        <p:nvSpPr>
          <p:cNvPr id="2" name="TextBox 1">
            <a:extLst>
              <a:ext uri="{FF2B5EF4-FFF2-40B4-BE49-F238E27FC236}">
                <a16:creationId xmlns:a16="http://schemas.microsoft.com/office/drawing/2014/main" id="{31537D05-0D77-1830-0364-27AFB3AE9065}"/>
              </a:ext>
            </a:extLst>
          </p:cNvPr>
          <p:cNvSpPr txBox="1"/>
          <p:nvPr/>
        </p:nvSpPr>
        <p:spPr>
          <a:xfrm>
            <a:off x="10295128" y="5703165"/>
            <a:ext cx="3779520" cy="923330"/>
          </a:xfrm>
          <a:prstGeom prst="rect">
            <a:avLst/>
          </a:prstGeom>
          <a:noFill/>
        </p:spPr>
        <p:txBody>
          <a:bodyPr wrap="square" rtlCol="0">
            <a:spAutoFit/>
          </a:bodyPr>
          <a:lstStyle/>
          <a:p>
            <a:r>
              <a:rPr lang="en-GB" b="1" dirty="0">
                <a:latin typeface="Consolas" panose="020B0609020204030204" pitchFamily="49" charset="0"/>
                <a:cs typeface="Consolas" panose="020B0609020204030204" pitchFamily="49" charset="0"/>
              </a:rPr>
              <a:t>^ == Ctrl</a:t>
            </a:r>
            <a:br>
              <a:rPr lang="en-GB" b="1" dirty="0">
                <a:latin typeface="Consolas" panose="020B0609020204030204" pitchFamily="49" charset="0"/>
                <a:cs typeface="Consolas" panose="020B0609020204030204" pitchFamily="49" charset="0"/>
              </a:rPr>
            </a:br>
            <a:r>
              <a:rPr lang="en-GB" b="1" dirty="0">
                <a:latin typeface="Consolas" panose="020B0609020204030204" pitchFamily="49" charset="0"/>
                <a:cs typeface="Consolas" panose="020B0609020204030204" pitchFamily="49" charset="0"/>
              </a:rPr>
              <a:t>+ == Shift</a:t>
            </a:r>
            <a:br>
              <a:rPr lang="en-GB" b="1" dirty="0">
                <a:latin typeface="Consolas" panose="020B0609020204030204" pitchFamily="49" charset="0"/>
                <a:cs typeface="Consolas" panose="020B0609020204030204" pitchFamily="49" charset="0"/>
              </a:rPr>
            </a:br>
            <a:r>
              <a:rPr lang="en-GB" b="1" dirty="0">
                <a:latin typeface="Consolas" panose="020B0609020204030204" pitchFamily="49" charset="0"/>
                <a:cs typeface="Consolas" panose="020B0609020204030204" pitchFamily="49" charset="0"/>
              </a:rPr>
              <a:t>! == Alt</a:t>
            </a:r>
            <a:endParaRPr lang="en-GB" b="1" dirty="0">
              <a:solidFill>
                <a:srgbClr val="FFFF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407801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177800" y="392007"/>
            <a:ext cx="10795000" cy="1753785"/>
          </a:xfrm>
        </p:spPr>
        <p:txBody>
          <a:bodyPr>
            <a:normAutofit/>
          </a:bodyPr>
          <a:lstStyle/>
          <a:p>
            <a:pPr marL="457200" lvl="1" indent="0">
              <a:buNone/>
            </a:pPr>
            <a:r>
              <a:rPr lang="en-US" sz="3200" b="1" dirty="0">
                <a:latin typeface="DM Sans" pitchFamily="2" charset="77"/>
              </a:rPr>
              <a:t>Hotkeys</a:t>
            </a:r>
          </a:p>
        </p:txBody>
      </p:sp>
      <p:pic>
        <p:nvPicPr>
          <p:cNvPr id="10" name="Picture 9">
            <a:extLst>
              <a:ext uri="{FF2B5EF4-FFF2-40B4-BE49-F238E27FC236}">
                <a16:creationId xmlns:a16="http://schemas.microsoft.com/office/drawing/2014/main" id="{9BC1FB08-0BCF-CC32-C10B-AB137664C74B}"/>
              </a:ext>
            </a:extLst>
          </p:cNvPr>
          <p:cNvPicPr>
            <a:picLocks noChangeAspect="1"/>
          </p:cNvPicPr>
          <p:nvPr/>
        </p:nvPicPr>
        <p:blipFill>
          <a:blip r:embed="rId3"/>
          <a:stretch>
            <a:fillRect/>
          </a:stretch>
        </p:blipFill>
        <p:spPr>
          <a:xfrm>
            <a:off x="1748865" y="1901371"/>
            <a:ext cx="8694270" cy="3672114"/>
          </a:xfrm>
          <a:prstGeom prst="rect">
            <a:avLst/>
          </a:prstGeom>
        </p:spPr>
      </p:pic>
    </p:spTree>
    <p:extLst>
      <p:ext uri="{BB962C8B-B14F-4D97-AF65-F5344CB8AC3E}">
        <p14:creationId xmlns:p14="http://schemas.microsoft.com/office/powerpoint/2010/main" val="1661986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US" b="1" dirty="0">
                <a:latin typeface="DM Sans" pitchFamily="2" charset="77"/>
              </a:rPr>
              <a:t>Agenda</a:t>
            </a:r>
            <a:endParaRPr lang="en-CH" b="1" dirty="0">
              <a:latin typeface="DM Sans" pitchFamily="2" charset="77"/>
            </a:endParaRPr>
          </a:p>
        </p:txBody>
      </p:sp>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775011" y="1484709"/>
            <a:ext cx="10131425" cy="4380833"/>
          </a:xfrm>
        </p:spPr>
        <p:txBody>
          <a:bodyPr>
            <a:normAutofit/>
          </a:bodyPr>
          <a:lstStyle/>
          <a:p>
            <a:pPr lvl="1"/>
            <a:r>
              <a:rPr lang="en-CH" sz="2400" dirty="0">
                <a:latin typeface="DM Sans" pitchFamily="2" charset="77"/>
              </a:rPr>
              <a:t>OPSEC</a:t>
            </a:r>
          </a:p>
          <a:p>
            <a:pPr lvl="1"/>
            <a:r>
              <a:rPr lang="en-CH" sz="2400" dirty="0">
                <a:latin typeface="DM Sans" pitchFamily="2" charset="77"/>
              </a:rPr>
              <a:t>REPUTATION ENGINES</a:t>
            </a:r>
          </a:p>
          <a:p>
            <a:pPr lvl="1"/>
            <a:r>
              <a:rPr lang="en-CH" sz="2400" dirty="0">
                <a:latin typeface="DM Sans" pitchFamily="2" charset="77"/>
              </a:rPr>
              <a:t>TOOLS</a:t>
            </a:r>
          </a:p>
          <a:p>
            <a:pPr lvl="1"/>
            <a:r>
              <a:rPr lang="en-CH" sz="2400" dirty="0">
                <a:latin typeface="DM Sans" pitchFamily="2" charset="77"/>
              </a:rPr>
              <a:t>AUTOMATION</a:t>
            </a:r>
          </a:p>
          <a:p>
            <a:pPr lvl="1"/>
            <a:r>
              <a:rPr lang="en-CH" sz="2400" dirty="0">
                <a:latin typeface="DM Sans" pitchFamily="2" charset="77"/>
              </a:rPr>
              <a:t>OSINT</a:t>
            </a:r>
          </a:p>
          <a:p>
            <a:pPr lvl="1"/>
            <a:r>
              <a:rPr lang="en-CH" sz="2400" dirty="0">
                <a:latin typeface="DM Sans" pitchFamily="2" charset="77"/>
              </a:rPr>
              <a:t>LOG TRANSFORMATION</a:t>
            </a:r>
          </a:p>
          <a:p>
            <a:pPr lvl="1"/>
            <a:r>
              <a:rPr lang="en-CH" sz="2400" dirty="0">
                <a:latin typeface="DM Sans" pitchFamily="2" charset="77"/>
              </a:rPr>
              <a:t>EDUCATION</a:t>
            </a:r>
          </a:p>
        </p:txBody>
      </p:sp>
    </p:spTree>
    <p:extLst>
      <p:ext uri="{BB962C8B-B14F-4D97-AF65-F5344CB8AC3E}">
        <p14:creationId xmlns:p14="http://schemas.microsoft.com/office/powerpoint/2010/main" val="31024005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177800" y="392007"/>
            <a:ext cx="10795000" cy="1753785"/>
          </a:xfrm>
        </p:spPr>
        <p:txBody>
          <a:bodyPr>
            <a:normAutofit/>
          </a:bodyPr>
          <a:lstStyle/>
          <a:p>
            <a:pPr marL="457200" lvl="1" indent="0">
              <a:buNone/>
            </a:pPr>
            <a:r>
              <a:rPr lang="en-US" sz="3200" b="1" dirty="0">
                <a:latin typeface="DM Sans" pitchFamily="2" charset="77"/>
              </a:rPr>
              <a:t>Hotkeys (</a:t>
            </a:r>
            <a:r>
              <a:rPr lang="en-US" sz="3200" b="1" dirty="0" err="1">
                <a:latin typeface="DM Sans" pitchFamily="2" charset="77"/>
              </a:rPr>
              <a:t>ahk</a:t>
            </a:r>
            <a:r>
              <a:rPr lang="en-US" sz="3200" b="1" dirty="0">
                <a:latin typeface="DM Sans" pitchFamily="2" charset="77"/>
              </a:rPr>
              <a:t> v1)</a:t>
            </a:r>
          </a:p>
        </p:txBody>
      </p:sp>
      <p:sp>
        <p:nvSpPr>
          <p:cNvPr id="4" name="TextBox 3">
            <a:extLst>
              <a:ext uri="{FF2B5EF4-FFF2-40B4-BE49-F238E27FC236}">
                <a16:creationId xmlns:a16="http://schemas.microsoft.com/office/drawing/2014/main" id="{D973B644-4668-F74D-5ACF-48EE8A690F1F}"/>
              </a:ext>
            </a:extLst>
          </p:cNvPr>
          <p:cNvSpPr txBox="1"/>
          <p:nvPr/>
        </p:nvSpPr>
        <p:spPr>
          <a:xfrm>
            <a:off x="914400" y="1947255"/>
            <a:ext cx="11099800" cy="3139321"/>
          </a:xfrm>
          <a:prstGeom prst="rect">
            <a:avLst/>
          </a:prstGeom>
          <a:noFill/>
        </p:spPr>
        <p:txBody>
          <a:bodyPr wrap="square" rtlCol="0">
            <a:spAutoFit/>
          </a:bodyPr>
          <a:lstStyle/>
          <a:p>
            <a:r>
              <a:rPr lang="en-GB" b="1" dirty="0">
                <a:solidFill>
                  <a:srgbClr val="FFFF00"/>
                </a:solidFill>
                <a:effectLst/>
                <a:latin typeface="Menlo" panose="020B0609030804020204" pitchFamily="49" charset="0"/>
              </a:rPr>
              <a:t>^g</a:t>
            </a:r>
            <a:r>
              <a:rPr lang="en-GB" b="1" dirty="0">
                <a:effectLst/>
                <a:latin typeface="Menlo" panose="020B0609030804020204" pitchFamily="49" charset="0"/>
              </a:rPr>
              <a:t>::</a:t>
            </a:r>
          </a:p>
          <a:p>
            <a:r>
              <a:rPr lang="en-GB" b="1" dirty="0">
                <a:effectLst/>
                <a:latin typeface="Menlo" panose="020B0609030804020204" pitchFamily="49" charset="0"/>
              </a:rPr>
              <a:t>{</a:t>
            </a:r>
          </a:p>
          <a:p>
            <a:r>
              <a:rPr lang="en-GB" b="1" dirty="0">
                <a:solidFill>
                  <a:srgbClr val="FFFF00"/>
                </a:solidFill>
                <a:effectLst/>
                <a:latin typeface="Menlo" panose="020B0609030804020204" pitchFamily="49" charset="0"/>
              </a:rPr>
              <a:t>Send</a:t>
            </a:r>
            <a:r>
              <a:rPr lang="en-GB" b="1" dirty="0">
                <a:effectLst/>
                <a:latin typeface="Menlo" panose="020B0609030804020204" pitchFamily="49" charset="0"/>
              </a:rPr>
              <a:t>,</a:t>
            </a:r>
            <a:r>
              <a:rPr lang="en-GB" b="1" dirty="0">
                <a:solidFill>
                  <a:srgbClr val="FFFF00"/>
                </a:solidFill>
                <a:effectLst/>
                <a:latin typeface="Menlo" panose="020B0609030804020204" pitchFamily="49" charset="0"/>
              </a:rPr>
              <a:t> ^c</a:t>
            </a:r>
          </a:p>
          <a:p>
            <a:r>
              <a:rPr lang="en-GB" b="1" dirty="0">
                <a:solidFill>
                  <a:srgbClr val="FFFF00"/>
                </a:solidFill>
                <a:effectLst/>
                <a:latin typeface="Menlo" panose="020B0609030804020204" pitchFamily="49" charset="0"/>
              </a:rPr>
              <a:t>Sleep 10</a:t>
            </a:r>
          </a:p>
          <a:p>
            <a:r>
              <a:rPr lang="en-GB" b="1" dirty="0">
                <a:solidFill>
                  <a:srgbClr val="FFFF00"/>
                </a:solidFill>
                <a:effectLst/>
                <a:latin typeface="Menlo" panose="020B0609030804020204" pitchFamily="49" charset="0"/>
              </a:rPr>
              <a:t>Run</a:t>
            </a:r>
            <a:r>
              <a:rPr lang="en-GB" b="1" dirty="0">
                <a:effectLst/>
                <a:latin typeface="Menlo" panose="020B0609030804020204" pitchFamily="49" charset="0"/>
              </a:rPr>
              <a:t>, https://</a:t>
            </a:r>
            <a:r>
              <a:rPr lang="en-GB" b="1" dirty="0" err="1">
                <a:effectLst/>
                <a:latin typeface="Menlo" panose="020B0609030804020204" pitchFamily="49" charset="0"/>
              </a:rPr>
              <a:t>www.virustotal.com</a:t>
            </a:r>
            <a:r>
              <a:rPr lang="en-GB" b="1" dirty="0">
                <a:effectLst/>
                <a:latin typeface="Menlo" panose="020B0609030804020204" pitchFamily="49" charset="0"/>
              </a:rPr>
              <a:t>/</a:t>
            </a:r>
            <a:r>
              <a:rPr lang="en-GB" b="1" dirty="0" err="1">
                <a:effectLst/>
                <a:latin typeface="Menlo" panose="020B0609030804020204" pitchFamily="49" charset="0"/>
              </a:rPr>
              <a:t>gui</a:t>
            </a:r>
            <a:r>
              <a:rPr lang="en-GB" b="1" dirty="0">
                <a:effectLst/>
                <a:latin typeface="Menlo" panose="020B0609030804020204" pitchFamily="49" charset="0"/>
              </a:rPr>
              <a:t>/</a:t>
            </a:r>
            <a:r>
              <a:rPr lang="en-GB" b="1" dirty="0" err="1">
                <a:effectLst/>
                <a:latin typeface="Menlo" panose="020B0609030804020204" pitchFamily="49" charset="0"/>
              </a:rPr>
              <a:t>ip</a:t>
            </a:r>
            <a:r>
              <a:rPr lang="en-GB" b="1" dirty="0">
                <a:effectLst/>
                <a:latin typeface="Menlo" panose="020B0609030804020204" pitchFamily="49" charset="0"/>
              </a:rPr>
              <a:t>-address/</a:t>
            </a:r>
            <a:r>
              <a:rPr lang="en-GB" b="1" dirty="0">
                <a:solidFill>
                  <a:srgbClr val="FFFF00"/>
                </a:solidFill>
                <a:effectLst/>
                <a:latin typeface="Menlo" panose="020B0609030804020204" pitchFamily="49" charset="0"/>
              </a:rPr>
              <a:t>%clipboard%</a:t>
            </a:r>
          </a:p>
          <a:p>
            <a:r>
              <a:rPr lang="en-GB" b="1" dirty="0">
                <a:solidFill>
                  <a:srgbClr val="FFFF00"/>
                </a:solidFill>
                <a:effectLst/>
                <a:latin typeface="Menlo" panose="020B0609030804020204" pitchFamily="49" charset="0"/>
              </a:rPr>
              <a:t>Run</a:t>
            </a:r>
            <a:r>
              <a:rPr lang="en-GB" b="1" dirty="0">
                <a:effectLst/>
                <a:latin typeface="Menlo" panose="020B0609030804020204" pitchFamily="49" charset="0"/>
              </a:rPr>
              <a:t>, https://</a:t>
            </a:r>
            <a:r>
              <a:rPr lang="en-GB" b="1" dirty="0" err="1">
                <a:effectLst/>
                <a:latin typeface="Menlo" panose="020B0609030804020204" pitchFamily="49" charset="0"/>
              </a:rPr>
              <a:t>www.abuseipdb.com</a:t>
            </a:r>
            <a:r>
              <a:rPr lang="en-GB" b="1" dirty="0">
                <a:effectLst/>
                <a:latin typeface="Menlo" panose="020B0609030804020204" pitchFamily="49" charset="0"/>
              </a:rPr>
              <a:t>/check/</a:t>
            </a:r>
            <a:r>
              <a:rPr lang="en-GB" b="1" dirty="0">
                <a:solidFill>
                  <a:srgbClr val="FFFF00"/>
                </a:solidFill>
                <a:effectLst/>
                <a:latin typeface="Menlo" panose="020B0609030804020204" pitchFamily="49" charset="0"/>
              </a:rPr>
              <a:t>%clipboard%</a:t>
            </a:r>
          </a:p>
          <a:p>
            <a:r>
              <a:rPr lang="en-GB" b="1" dirty="0">
                <a:solidFill>
                  <a:srgbClr val="FFFF00"/>
                </a:solidFill>
                <a:effectLst/>
                <a:latin typeface="Menlo" panose="020B0609030804020204" pitchFamily="49" charset="0"/>
              </a:rPr>
              <a:t>Run</a:t>
            </a:r>
            <a:r>
              <a:rPr lang="en-GB" b="1" dirty="0">
                <a:effectLst/>
                <a:latin typeface="Menlo" panose="020B0609030804020204" pitchFamily="49" charset="0"/>
              </a:rPr>
              <a:t>, https://</a:t>
            </a:r>
            <a:r>
              <a:rPr lang="en-GB" b="1" dirty="0" err="1">
                <a:effectLst/>
                <a:latin typeface="Menlo" panose="020B0609030804020204" pitchFamily="49" charset="0"/>
              </a:rPr>
              <a:t>otx.alienvault.com</a:t>
            </a:r>
            <a:r>
              <a:rPr lang="en-GB" b="1" dirty="0">
                <a:effectLst/>
                <a:latin typeface="Menlo" panose="020B0609030804020204" pitchFamily="49" charset="0"/>
              </a:rPr>
              <a:t>/indicator/</a:t>
            </a:r>
            <a:r>
              <a:rPr lang="en-GB" b="1" dirty="0" err="1">
                <a:effectLst/>
                <a:latin typeface="Menlo" panose="020B0609030804020204" pitchFamily="49" charset="0"/>
              </a:rPr>
              <a:t>ip</a:t>
            </a:r>
            <a:r>
              <a:rPr lang="en-GB" b="1" dirty="0">
                <a:effectLst/>
                <a:latin typeface="Menlo" panose="020B0609030804020204" pitchFamily="49" charset="0"/>
              </a:rPr>
              <a:t>/</a:t>
            </a:r>
            <a:r>
              <a:rPr lang="en-GB" b="1" dirty="0">
                <a:solidFill>
                  <a:srgbClr val="FFFF00"/>
                </a:solidFill>
                <a:effectLst/>
                <a:latin typeface="Menlo" panose="020B0609030804020204" pitchFamily="49" charset="0"/>
              </a:rPr>
              <a:t>%clipboard%</a:t>
            </a:r>
            <a:endParaRPr lang="en-GB" b="1" dirty="0">
              <a:effectLst/>
              <a:latin typeface="Menlo" panose="020B0609030804020204" pitchFamily="49" charset="0"/>
            </a:endParaRPr>
          </a:p>
          <a:p>
            <a:r>
              <a:rPr lang="en-GB" b="1" dirty="0">
                <a:solidFill>
                  <a:srgbClr val="FFFF00"/>
                </a:solidFill>
                <a:effectLst/>
                <a:latin typeface="Menlo" panose="020B0609030804020204" pitchFamily="49" charset="0"/>
              </a:rPr>
              <a:t>Run</a:t>
            </a:r>
            <a:r>
              <a:rPr lang="en-GB" b="1" dirty="0">
                <a:effectLst/>
                <a:latin typeface="Menlo" panose="020B0609030804020204" pitchFamily="49" charset="0"/>
              </a:rPr>
              <a:t>, https://</a:t>
            </a:r>
            <a:r>
              <a:rPr lang="en-GB" b="1" dirty="0" err="1">
                <a:effectLst/>
                <a:latin typeface="Menlo" panose="020B0609030804020204" pitchFamily="49" charset="0"/>
              </a:rPr>
              <a:t>viz.greynoise.io</a:t>
            </a:r>
            <a:r>
              <a:rPr lang="en-GB" b="1" dirty="0">
                <a:effectLst/>
                <a:latin typeface="Menlo" panose="020B0609030804020204" pitchFamily="49" charset="0"/>
              </a:rPr>
              <a:t>/query/?</a:t>
            </a:r>
            <a:r>
              <a:rPr lang="en-GB" b="1" dirty="0" err="1">
                <a:effectLst/>
                <a:latin typeface="Menlo" panose="020B0609030804020204" pitchFamily="49" charset="0"/>
              </a:rPr>
              <a:t>gnql</a:t>
            </a:r>
            <a:r>
              <a:rPr lang="en-GB" b="1" dirty="0">
                <a:effectLst/>
                <a:latin typeface="Menlo" panose="020B0609030804020204" pitchFamily="49" charset="0"/>
              </a:rPr>
              <a:t>=</a:t>
            </a:r>
            <a:r>
              <a:rPr lang="en-GB" b="1" dirty="0">
                <a:solidFill>
                  <a:srgbClr val="FFFF00"/>
                </a:solidFill>
                <a:effectLst/>
                <a:latin typeface="Menlo" panose="020B0609030804020204" pitchFamily="49" charset="0"/>
              </a:rPr>
              <a:t>%clipboard%</a:t>
            </a:r>
            <a:endParaRPr lang="en-GB" b="1" dirty="0">
              <a:effectLst/>
              <a:latin typeface="Menlo" panose="020B0609030804020204" pitchFamily="49" charset="0"/>
            </a:endParaRPr>
          </a:p>
          <a:p>
            <a:r>
              <a:rPr lang="en-GB" b="1" dirty="0">
                <a:solidFill>
                  <a:srgbClr val="FFFF00"/>
                </a:solidFill>
                <a:effectLst/>
                <a:latin typeface="Menlo" panose="020B0609030804020204" pitchFamily="49" charset="0"/>
              </a:rPr>
              <a:t>Run</a:t>
            </a:r>
            <a:r>
              <a:rPr lang="en-GB" b="1" dirty="0">
                <a:effectLst/>
                <a:latin typeface="Menlo" panose="020B0609030804020204" pitchFamily="49" charset="0"/>
              </a:rPr>
              <a:t>, https://</a:t>
            </a:r>
            <a:r>
              <a:rPr lang="en-GB" b="1" dirty="0" err="1">
                <a:effectLst/>
                <a:latin typeface="Menlo" panose="020B0609030804020204" pitchFamily="49" charset="0"/>
              </a:rPr>
              <a:t>talosintelligence.com</a:t>
            </a:r>
            <a:r>
              <a:rPr lang="en-GB" b="1" dirty="0">
                <a:effectLst/>
                <a:latin typeface="Menlo" panose="020B0609030804020204" pitchFamily="49" charset="0"/>
              </a:rPr>
              <a:t>/</a:t>
            </a:r>
            <a:r>
              <a:rPr lang="en-GB" b="1" dirty="0" err="1">
                <a:effectLst/>
                <a:latin typeface="Menlo" panose="020B0609030804020204" pitchFamily="49" charset="0"/>
              </a:rPr>
              <a:t>reputation_center</a:t>
            </a:r>
            <a:r>
              <a:rPr lang="en-GB" b="1" dirty="0">
                <a:effectLst/>
                <a:latin typeface="Menlo" panose="020B0609030804020204" pitchFamily="49" charset="0"/>
              </a:rPr>
              <a:t>/</a:t>
            </a:r>
            <a:r>
              <a:rPr lang="en-GB" b="1" dirty="0" err="1">
                <a:effectLst/>
                <a:latin typeface="Menlo" panose="020B0609030804020204" pitchFamily="49" charset="0"/>
              </a:rPr>
              <a:t>lookup?search</a:t>
            </a:r>
            <a:r>
              <a:rPr lang="en-GB" b="1" dirty="0">
                <a:effectLst/>
                <a:latin typeface="Menlo" panose="020B0609030804020204" pitchFamily="49" charset="0"/>
              </a:rPr>
              <a:t>=</a:t>
            </a:r>
            <a:r>
              <a:rPr lang="en-GB" b="1" dirty="0">
                <a:solidFill>
                  <a:srgbClr val="FFFF00"/>
                </a:solidFill>
                <a:effectLst/>
                <a:latin typeface="Menlo" panose="020B0609030804020204" pitchFamily="49" charset="0"/>
              </a:rPr>
              <a:t>%clipboard%</a:t>
            </a:r>
            <a:endParaRPr lang="en-GB" b="1" dirty="0">
              <a:effectLst/>
              <a:latin typeface="Menlo" panose="020B0609030804020204" pitchFamily="49" charset="0"/>
            </a:endParaRPr>
          </a:p>
          <a:p>
            <a:r>
              <a:rPr lang="en-GB" b="1" dirty="0">
                <a:solidFill>
                  <a:srgbClr val="FFFF00"/>
                </a:solidFill>
                <a:effectLst/>
                <a:latin typeface="Menlo" panose="020B0609030804020204" pitchFamily="49" charset="0"/>
              </a:rPr>
              <a:t>Return</a:t>
            </a:r>
          </a:p>
          <a:p>
            <a:r>
              <a:rPr lang="en-GB" b="1" dirty="0">
                <a:effectLst/>
                <a:latin typeface="Menlo" panose="020B0609030804020204" pitchFamily="49" charset="0"/>
              </a:rPr>
              <a:t>}</a:t>
            </a:r>
          </a:p>
        </p:txBody>
      </p:sp>
      <p:sp>
        <p:nvSpPr>
          <p:cNvPr id="2" name="TextBox 1">
            <a:extLst>
              <a:ext uri="{FF2B5EF4-FFF2-40B4-BE49-F238E27FC236}">
                <a16:creationId xmlns:a16="http://schemas.microsoft.com/office/drawing/2014/main" id="{31537D05-0D77-1830-0364-27AFB3AE9065}"/>
              </a:ext>
            </a:extLst>
          </p:cNvPr>
          <p:cNvSpPr txBox="1"/>
          <p:nvPr/>
        </p:nvSpPr>
        <p:spPr>
          <a:xfrm>
            <a:off x="10295128" y="5703165"/>
            <a:ext cx="3779520" cy="923330"/>
          </a:xfrm>
          <a:prstGeom prst="rect">
            <a:avLst/>
          </a:prstGeom>
          <a:noFill/>
        </p:spPr>
        <p:txBody>
          <a:bodyPr wrap="square" rtlCol="0">
            <a:spAutoFit/>
          </a:bodyPr>
          <a:lstStyle/>
          <a:p>
            <a:r>
              <a:rPr lang="en-GB" b="1" dirty="0">
                <a:latin typeface="Consolas" panose="020B0609020204030204" pitchFamily="49" charset="0"/>
                <a:cs typeface="Consolas" panose="020B0609020204030204" pitchFamily="49" charset="0"/>
              </a:rPr>
              <a:t>^ == Ctrl</a:t>
            </a:r>
            <a:br>
              <a:rPr lang="en-GB" b="1" dirty="0">
                <a:latin typeface="Consolas" panose="020B0609020204030204" pitchFamily="49" charset="0"/>
                <a:cs typeface="Consolas" panose="020B0609020204030204" pitchFamily="49" charset="0"/>
              </a:rPr>
            </a:br>
            <a:r>
              <a:rPr lang="en-GB" b="1" dirty="0">
                <a:latin typeface="Consolas" panose="020B0609020204030204" pitchFamily="49" charset="0"/>
                <a:cs typeface="Consolas" panose="020B0609020204030204" pitchFamily="49" charset="0"/>
              </a:rPr>
              <a:t>+ == Shift</a:t>
            </a:r>
            <a:br>
              <a:rPr lang="en-GB" b="1" dirty="0">
                <a:latin typeface="Consolas" panose="020B0609020204030204" pitchFamily="49" charset="0"/>
                <a:cs typeface="Consolas" panose="020B0609020204030204" pitchFamily="49" charset="0"/>
              </a:rPr>
            </a:br>
            <a:r>
              <a:rPr lang="en-GB" b="1" dirty="0">
                <a:latin typeface="Consolas" panose="020B0609020204030204" pitchFamily="49" charset="0"/>
                <a:cs typeface="Consolas" panose="020B0609020204030204" pitchFamily="49" charset="0"/>
              </a:rPr>
              <a:t>! == Alt</a:t>
            </a:r>
            <a:endParaRPr lang="en-GB" b="1" dirty="0">
              <a:solidFill>
                <a:srgbClr val="FFFF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3908797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177800" y="392007"/>
            <a:ext cx="10795000" cy="1753785"/>
          </a:xfrm>
        </p:spPr>
        <p:txBody>
          <a:bodyPr>
            <a:normAutofit/>
          </a:bodyPr>
          <a:lstStyle/>
          <a:p>
            <a:pPr marL="457200" lvl="1" indent="0">
              <a:buNone/>
            </a:pPr>
            <a:r>
              <a:rPr lang="en-US" sz="3200" b="1" dirty="0">
                <a:latin typeface="DM Sans" pitchFamily="2" charset="77"/>
              </a:rPr>
              <a:t>Hotkeys (</a:t>
            </a:r>
            <a:r>
              <a:rPr lang="en-US" sz="3200" b="1" dirty="0" err="1">
                <a:latin typeface="DM Sans" pitchFamily="2" charset="77"/>
              </a:rPr>
              <a:t>ahk</a:t>
            </a:r>
            <a:r>
              <a:rPr lang="en-US" sz="3200" b="1" dirty="0">
                <a:latin typeface="DM Sans" pitchFamily="2" charset="77"/>
              </a:rPr>
              <a:t> v2)</a:t>
            </a:r>
          </a:p>
        </p:txBody>
      </p:sp>
      <p:sp>
        <p:nvSpPr>
          <p:cNvPr id="4" name="TextBox 3">
            <a:extLst>
              <a:ext uri="{FF2B5EF4-FFF2-40B4-BE49-F238E27FC236}">
                <a16:creationId xmlns:a16="http://schemas.microsoft.com/office/drawing/2014/main" id="{D973B644-4668-F74D-5ACF-48EE8A690F1F}"/>
              </a:ext>
            </a:extLst>
          </p:cNvPr>
          <p:cNvSpPr txBox="1"/>
          <p:nvPr/>
        </p:nvSpPr>
        <p:spPr>
          <a:xfrm>
            <a:off x="546100" y="1990798"/>
            <a:ext cx="11468100" cy="3139321"/>
          </a:xfrm>
          <a:prstGeom prst="rect">
            <a:avLst/>
          </a:prstGeom>
          <a:noFill/>
        </p:spPr>
        <p:txBody>
          <a:bodyPr wrap="square" rtlCol="0">
            <a:spAutoFit/>
          </a:bodyPr>
          <a:lstStyle/>
          <a:p>
            <a:r>
              <a:rPr lang="en-GB" b="1" dirty="0">
                <a:solidFill>
                  <a:srgbClr val="FFFF00"/>
                </a:solidFill>
                <a:effectLst/>
                <a:latin typeface="Menlo" panose="020B0609030804020204" pitchFamily="49" charset="0"/>
              </a:rPr>
              <a:t>^g</a:t>
            </a:r>
            <a:r>
              <a:rPr lang="en-GB" b="1" dirty="0">
                <a:effectLst/>
                <a:latin typeface="Menlo" panose="020B0609030804020204" pitchFamily="49" charset="0"/>
              </a:rPr>
              <a:t>::</a:t>
            </a:r>
          </a:p>
          <a:p>
            <a:r>
              <a:rPr lang="en-GB" b="1" dirty="0">
                <a:effectLst/>
                <a:latin typeface="Menlo" panose="020B0609030804020204" pitchFamily="49" charset="0"/>
              </a:rPr>
              <a:t>{</a:t>
            </a:r>
          </a:p>
          <a:p>
            <a:r>
              <a:rPr lang="en-GB" b="1" dirty="0" err="1">
                <a:solidFill>
                  <a:srgbClr val="FFFF00"/>
                </a:solidFill>
                <a:effectLst/>
                <a:latin typeface="Menlo" panose="020B0609030804020204" pitchFamily="49" charset="0"/>
              </a:rPr>
              <a:t>A_Clipboard</a:t>
            </a:r>
            <a:r>
              <a:rPr lang="en-GB" b="1" dirty="0">
                <a:solidFill>
                  <a:srgbClr val="FFFF00"/>
                </a:solidFill>
                <a:effectLst/>
                <a:latin typeface="Menlo" panose="020B0609030804020204" pitchFamily="49" charset="0"/>
              </a:rPr>
              <a:t> := ""</a:t>
            </a:r>
          </a:p>
          <a:p>
            <a:r>
              <a:rPr lang="en-GB" b="1" dirty="0">
                <a:solidFill>
                  <a:srgbClr val="FFFF00"/>
                </a:solidFill>
                <a:effectLst/>
                <a:latin typeface="Menlo" panose="020B0609030804020204" pitchFamily="49" charset="0"/>
              </a:rPr>
              <a:t>Send "^c"</a:t>
            </a:r>
          </a:p>
          <a:p>
            <a:r>
              <a:rPr lang="en-GB" b="1" dirty="0" err="1">
                <a:solidFill>
                  <a:srgbClr val="FFFF00"/>
                </a:solidFill>
                <a:effectLst/>
                <a:latin typeface="Menlo" panose="020B0609030804020204" pitchFamily="49" charset="0"/>
              </a:rPr>
              <a:t>ClipWait</a:t>
            </a:r>
            <a:endParaRPr lang="en-GB" b="1" dirty="0">
              <a:solidFill>
                <a:srgbClr val="FFFF00"/>
              </a:solidFill>
              <a:effectLst/>
              <a:latin typeface="Menlo" panose="020B0609030804020204" pitchFamily="49" charset="0"/>
            </a:endParaRPr>
          </a:p>
          <a:p>
            <a:r>
              <a:rPr lang="en-GB" b="1" dirty="0">
                <a:solidFill>
                  <a:srgbClr val="FFFF00"/>
                </a:solidFill>
                <a:effectLst/>
                <a:latin typeface="Menlo" panose="020B0609030804020204" pitchFamily="49" charset="0"/>
              </a:rPr>
              <a:t>Run "</a:t>
            </a:r>
            <a:r>
              <a:rPr lang="en-GB" b="1" dirty="0">
                <a:effectLst/>
                <a:latin typeface="Menlo" panose="020B0609030804020204" pitchFamily="49" charset="0"/>
              </a:rPr>
              <a:t>https://</a:t>
            </a:r>
            <a:r>
              <a:rPr lang="en-GB" b="1" dirty="0" err="1">
                <a:effectLst/>
                <a:latin typeface="Menlo" panose="020B0609030804020204" pitchFamily="49" charset="0"/>
              </a:rPr>
              <a:t>www.virustotal.com</a:t>
            </a:r>
            <a:r>
              <a:rPr lang="en-GB" b="1" dirty="0">
                <a:effectLst/>
                <a:latin typeface="Menlo" panose="020B0609030804020204" pitchFamily="49" charset="0"/>
              </a:rPr>
              <a:t>/</a:t>
            </a:r>
            <a:r>
              <a:rPr lang="en-GB" b="1" dirty="0" err="1">
                <a:effectLst/>
                <a:latin typeface="Menlo" panose="020B0609030804020204" pitchFamily="49" charset="0"/>
              </a:rPr>
              <a:t>gui</a:t>
            </a:r>
            <a:r>
              <a:rPr lang="en-GB" b="1" dirty="0">
                <a:effectLst/>
                <a:latin typeface="Menlo" panose="020B0609030804020204" pitchFamily="49" charset="0"/>
              </a:rPr>
              <a:t>/</a:t>
            </a:r>
            <a:r>
              <a:rPr lang="en-GB" b="1" dirty="0" err="1">
                <a:effectLst/>
                <a:latin typeface="Menlo" panose="020B0609030804020204" pitchFamily="49" charset="0"/>
              </a:rPr>
              <a:t>ip</a:t>
            </a:r>
            <a:r>
              <a:rPr lang="en-GB" b="1" dirty="0">
                <a:effectLst/>
                <a:latin typeface="Menlo" panose="020B0609030804020204" pitchFamily="49" charset="0"/>
              </a:rPr>
              <a:t>-address/</a:t>
            </a:r>
            <a:r>
              <a:rPr lang="en-GB" b="1" dirty="0">
                <a:solidFill>
                  <a:srgbClr val="FFFF00"/>
                </a:solidFill>
                <a:effectLst/>
                <a:latin typeface="Menlo" panose="020B0609030804020204" pitchFamily="49" charset="0"/>
              </a:rPr>
              <a:t>" </a:t>
            </a:r>
            <a:r>
              <a:rPr lang="en-GB" b="1" dirty="0" err="1">
                <a:solidFill>
                  <a:srgbClr val="FFFF00"/>
                </a:solidFill>
                <a:effectLst/>
                <a:latin typeface="Menlo" panose="020B0609030804020204" pitchFamily="49" charset="0"/>
              </a:rPr>
              <a:t>A_Clipboard</a:t>
            </a:r>
            <a:endParaRPr lang="en-GB" b="1" dirty="0">
              <a:solidFill>
                <a:srgbClr val="FFFF00"/>
              </a:solidFill>
              <a:effectLst/>
              <a:latin typeface="Menlo" panose="020B0609030804020204" pitchFamily="49" charset="0"/>
            </a:endParaRPr>
          </a:p>
          <a:p>
            <a:r>
              <a:rPr lang="en-GB" b="1" dirty="0">
                <a:solidFill>
                  <a:srgbClr val="FFFF00"/>
                </a:solidFill>
                <a:effectLst/>
                <a:latin typeface="Menlo" panose="020B0609030804020204" pitchFamily="49" charset="0"/>
              </a:rPr>
              <a:t>Run "</a:t>
            </a:r>
            <a:r>
              <a:rPr lang="en-GB" b="1" dirty="0">
                <a:effectLst/>
                <a:latin typeface="Menlo" panose="020B0609030804020204" pitchFamily="49" charset="0"/>
              </a:rPr>
              <a:t>https://</a:t>
            </a:r>
            <a:r>
              <a:rPr lang="en-GB" b="1" dirty="0" err="1">
                <a:effectLst/>
                <a:latin typeface="Menlo" panose="020B0609030804020204" pitchFamily="49" charset="0"/>
              </a:rPr>
              <a:t>abuseipdb.com</a:t>
            </a:r>
            <a:r>
              <a:rPr lang="en-GB" b="1" dirty="0">
                <a:effectLst/>
                <a:latin typeface="Menlo" panose="020B0609030804020204" pitchFamily="49" charset="0"/>
              </a:rPr>
              <a:t>/check/</a:t>
            </a:r>
            <a:r>
              <a:rPr lang="en-GB" b="1" dirty="0">
                <a:solidFill>
                  <a:srgbClr val="FFFF00"/>
                </a:solidFill>
                <a:effectLst/>
                <a:latin typeface="Menlo" panose="020B0609030804020204" pitchFamily="49" charset="0"/>
              </a:rPr>
              <a:t>" </a:t>
            </a:r>
            <a:r>
              <a:rPr lang="en-GB" b="1" dirty="0" err="1">
                <a:solidFill>
                  <a:srgbClr val="FFFF00"/>
                </a:solidFill>
                <a:effectLst/>
                <a:latin typeface="Menlo" panose="020B0609030804020204" pitchFamily="49" charset="0"/>
              </a:rPr>
              <a:t>A_Clipboard</a:t>
            </a:r>
            <a:endParaRPr lang="en-GB" b="1" dirty="0">
              <a:solidFill>
                <a:srgbClr val="FFFF00"/>
              </a:solidFill>
              <a:effectLst/>
              <a:latin typeface="Menlo" panose="020B0609030804020204" pitchFamily="49" charset="0"/>
            </a:endParaRPr>
          </a:p>
          <a:p>
            <a:r>
              <a:rPr lang="en-GB" b="1" dirty="0">
                <a:solidFill>
                  <a:srgbClr val="FFFF00"/>
                </a:solidFill>
                <a:effectLst/>
                <a:latin typeface="Menlo" panose="020B0609030804020204" pitchFamily="49" charset="0"/>
              </a:rPr>
              <a:t>Run "</a:t>
            </a:r>
            <a:r>
              <a:rPr lang="en-GB" b="1" dirty="0">
                <a:effectLst/>
                <a:latin typeface="Menlo" panose="020B0609030804020204" pitchFamily="49" charset="0"/>
              </a:rPr>
              <a:t>https://</a:t>
            </a:r>
            <a:r>
              <a:rPr lang="en-GB" b="1" dirty="0" err="1">
                <a:effectLst/>
                <a:latin typeface="Menlo" panose="020B0609030804020204" pitchFamily="49" charset="0"/>
              </a:rPr>
              <a:t>otx.alienvault.com</a:t>
            </a:r>
            <a:r>
              <a:rPr lang="en-GB" b="1" dirty="0">
                <a:effectLst/>
                <a:latin typeface="Menlo" panose="020B0609030804020204" pitchFamily="49" charset="0"/>
              </a:rPr>
              <a:t>/indicator/</a:t>
            </a:r>
            <a:r>
              <a:rPr lang="en-GB" b="1" dirty="0" err="1">
                <a:effectLst/>
                <a:latin typeface="Menlo" panose="020B0609030804020204" pitchFamily="49" charset="0"/>
              </a:rPr>
              <a:t>ip</a:t>
            </a:r>
            <a:r>
              <a:rPr lang="en-GB" b="1" dirty="0">
                <a:effectLst/>
                <a:latin typeface="Menlo" panose="020B0609030804020204" pitchFamily="49" charset="0"/>
              </a:rPr>
              <a:t>/</a:t>
            </a:r>
            <a:r>
              <a:rPr lang="en-GB" b="1" dirty="0">
                <a:solidFill>
                  <a:srgbClr val="FFFF00"/>
                </a:solidFill>
                <a:effectLst/>
                <a:latin typeface="Menlo" panose="020B0609030804020204" pitchFamily="49" charset="0"/>
              </a:rPr>
              <a:t>" </a:t>
            </a:r>
            <a:r>
              <a:rPr lang="en-GB" b="1" dirty="0" err="1">
                <a:solidFill>
                  <a:srgbClr val="FFFF00"/>
                </a:solidFill>
                <a:effectLst/>
                <a:latin typeface="Menlo" panose="020B0609030804020204" pitchFamily="49" charset="0"/>
              </a:rPr>
              <a:t>A_Clipboard</a:t>
            </a:r>
            <a:endParaRPr lang="en-GB" b="1" dirty="0">
              <a:solidFill>
                <a:srgbClr val="FFFF00"/>
              </a:solidFill>
              <a:effectLst/>
              <a:latin typeface="Menlo" panose="020B0609030804020204" pitchFamily="49" charset="0"/>
            </a:endParaRPr>
          </a:p>
          <a:p>
            <a:r>
              <a:rPr lang="en-GB" b="1" dirty="0">
                <a:solidFill>
                  <a:srgbClr val="FFFF00"/>
                </a:solidFill>
                <a:effectLst/>
                <a:latin typeface="Menlo" panose="020B0609030804020204" pitchFamily="49" charset="0"/>
              </a:rPr>
              <a:t>Run "</a:t>
            </a:r>
            <a:r>
              <a:rPr lang="en-GB" b="1" dirty="0">
                <a:effectLst/>
                <a:latin typeface="Menlo" panose="020B0609030804020204" pitchFamily="49" charset="0"/>
              </a:rPr>
              <a:t>https://</a:t>
            </a:r>
            <a:r>
              <a:rPr lang="en-GB" b="1" dirty="0" err="1">
                <a:effectLst/>
                <a:latin typeface="Menlo" panose="020B0609030804020204" pitchFamily="49" charset="0"/>
              </a:rPr>
              <a:t>viz.greynoise.io</a:t>
            </a:r>
            <a:r>
              <a:rPr lang="en-GB" b="1" dirty="0">
                <a:effectLst/>
                <a:latin typeface="Menlo" panose="020B0609030804020204" pitchFamily="49" charset="0"/>
              </a:rPr>
              <a:t>/query/?</a:t>
            </a:r>
            <a:r>
              <a:rPr lang="en-GB" b="1" dirty="0" err="1">
                <a:effectLst/>
                <a:latin typeface="Menlo" panose="020B0609030804020204" pitchFamily="49" charset="0"/>
              </a:rPr>
              <a:t>gnql</a:t>
            </a:r>
            <a:r>
              <a:rPr lang="en-GB" b="1" dirty="0">
                <a:effectLst/>
                <a:latin typeface="Menlo" panose="020B0609030804020204" pitchFamily="49" charset="0"/>
              </a:rPr>
              <a:t>=</a:t>
            </a:r>
            <a:r>
              <a:rPr lang="en-GB" b="1" dirty="0">
                <a:solidFill>
                  <a:srgbClr val="FFFF00"/>
                </a:solidFill>
                <a:effectLst/>
                <a:latin typeface="Menlo" panose="020B0609030804020204" pitchFamily="49" charset="0"/>
              </a:rPr>
              <a:t>" </a:t>
            </a:r>
            <a:r>
              <a:rPr lang="en-GB" b="1" dirty="0" err="1">
                <a:solidFill>
                  <a:srgbClr val="FFFF00"/>
                </a:solidFill>
                <a:effectLst/>
                <a:latin typeface="Menlo" panose="020B0609030804020204" pitchFamily="49" charset="0"/>
              </a:rPr>
              <a:t>A_Clipboard</a:t>
            </a:r>
            <a:endParaRPr lang="en-GB" b="1" dirty="0">
              <a:solidFill>
                <a:srgbClr val="FFFF00"/>
              </a:solidFill>
              <a:effectLst/>
              <a:latin typeface="Menlo" panose="020B0609030804020204" pitchFamily="49" charset="0"/>
            </a:endParaRPr>
          </a:p>
          <a:p>
            <a:r>
              <a:rPr lang="en-GB" b="1" dirty="0">
                <a:solidFill>
                  <a:srgbClr val="FFFF00"/>
                </a:solidFill>
                <a:effectLst/>
                <a:latin typeface="Menlo" panose="020B0609030804020204" pitchFamily="49" charset="0"/>
              </a:rPr>
              <a:t>Run "</a:t>
            </a:r>
            <a:r>
              <a:rPr lang="en-GB" b="1" dirty="0">
                <a:effectLst/>
                <a:latin typeface="Menlo" panose="020B0609030804020204" pitchFamily="49" charset="0"/>
              </a:rPr>
              <a:t>https://</a:t>
            </a:r>
            <a:r>
              <a:rPr lang="en-GB" b="1" dirty="0" err="1">
                <a:effectLst/>
                <a:latin typeface="Menlo" panose="020B0609030804020204" pitchFamily="49" charset="0"/>
              </a:rPr>
              <a:t>talosintelligence.com</a:t>
            </a:r>
            <a:r>
              <a:rPr lang="en-GB" b="1" dirty="0">
                <a:effectLst/>
                <a:latin typeface="Menlo" panose="020B0609030804020204" pitchFamily="49" charset="0"/>
              </a:rPr>
              <a:t>/</a:t>
            </a:r>
            <a:r>
              <a:rPr lang="en-GB" b="1" dirty="0" err="1">
                <a:effectLst/>
                <a:latin typeface="Menlo" panose="020B0609030804020204" pitchFamily="49" charset="0"/>
              </a:rPr>
              <a:t>reputation_center</a:t>
            </a:r>
            <a:r>
              <a:rPr lang="en-GB" b="1" dirty="0">
                <a:effectLst/>
                <a:latin typeface="Menlo" panose="020B0609030804020204" pitchFamily="49" charset="0"/>
              </a:rPr>
              <a:t>/</a:t>
            </a:r>
            <a:r>
              <a:rPr lang="en-GB" b="1" dirty="0" err="1">
                <a:effectLst/>
                <a:latin typeface="Menlo" panose="020B0609030804020204" pitchFamily="49" charset="0"/>
              </a:rPr>
              <a:t>lookup?search</a:t>
            </a:r>
            <a:r>
              <a:rPr lang="en-GB" b="1" dirty="0">
                <a:effectLst/>
                <a:latin typeface="Menlo" panose="020B0609030804020204" pitchFamily="49" charset="0"/>
              </a:rPr>
              <a:t>=</a:t>
            </a:r>
            <a:r>
              <a:rPr lang="en-GB" b="1" dirty="0">
                <a:solidFill>
                  <a:srgbClr val="FFFF00"/>
                </a:solidFill>
                <a:effectLst/>
                <a:latin typeface="Menlo" panose="020B0609030804020204" pitchFamily="49" charset="0"/>
              </a:rPr>
              <a:t>" </a:t>
            </a:r>
            <a:r>
              <a:rPr lang="en-GB" b="1" dirty="0" err="1">
                <a:solidFill>
                  <a:srgbClr val="FFFF00"/>
                </a:solidFill>
                <a:effectLst/>
                <a:latin typeface="Menlo" panose="020B0609030804020204" pitchFamily="49" charset="0"/>
              </a:rPr>
              <a:t>A_Clipboard</a:t>
            </a:r>
            <a:endParaRPr lang="en-GB" b="1" dirty="0">
              <a:solidFill>
                <a:srgbClr val="FFFF00"/>
              </a:solidFill>
              <a:effectLst/>
              <a:latin typeface="Menlo" panose="020B0609030804020204" pitchFamily="49" charset="0"/>
            </a:endParaRPr>
          </a:p>
          <a:p>
            <a:r>
              <a:rPr lang="en-GB" b="1" dirty="0">
                <a:effectLst/>
                <a:latin typeface="Menlo" panose="020B0609030804020204" pitchFamily="49" charset="0"/>
              </a:rPr>
              <a:t>}</a:t>
            </a:r>
          </a:p>
        </p:txBody>
      </p:sp>
      <p:sp>
        <p:nvSpPr>
          <p:cNvPr id="2" name="TextBox 1">
            <a:extLst>
              <a:ext uri="{FF2B5EF4-FFF2-40B4-BE49-F238E27FC236}">
                <a16:creationId xmlns:a16="http://schemas.microsoft.com/office/drawing/2014/main" id="{31537D05-0D77-1830-0364-27AFB3AE9065}"/>
              </a:ext>
            </a:extLst>
          </p:cNvPr>
          <p:cNvSpPr txBox="1"/>
          <p:nvPr/>
        </p:nvSpPr>
        <p:spPr>
          <a:xfrm>
            <a:off x="10295128" y="5703165"/>
            <a:ext cx="3779520" cy="923330"/>
          </a:xfrm>
          <a:prstGeom prst="rect">
            <a:avLst/>
          </a:prstGeom>
          <a:noFill/>
        </p:spPr>
        <p:txBody>
          <a:bodyPr wrap="square" rtlCol="0">
            <a:spAutoFit/>
          </a:bodyPr>
          <a:lstStyle/>
          <a:p>
            <a:r>
              <a:rPr lang="en-GB" b="1" dirty="0">
                <a:latin typeface="Consolas" panose="020B0609020204030204" pitchFamily="49" charset="0"/>
                <a:cs typeface="Consolas" panose="020B0609020204030204" pitchFamily="49" charset="0"/>
              </a:rPr>
              <a:t>^ == Ctrl</a:t>
            </a:r>
            <a:br>
              <a:rPr lang="en-GB" b="1" dirty="0">
                <a:latin typeface="Consolas" panose="020B0609020204030204" pitchFamily="49" charset="0"/>
                <a:cs typeface="Consolas" panose="020B0609020204030204" pitchFamily="49" charset="0"/>
              </a:rPr>
            </a:br>
            <a:r>
              <a:rPr lang="en-GB" b="1" dirty="0">
                <a:latin typeface="Consolas" panose="020B0609020204030204" pitchFamily="49" charset="0"/>
                <a:cs typeface="Consolas" panose="020B0609020204030204" pitchFamily="49" charset="0"/>
              </a:rPr>
              <a:t>+ == Shift</a:t>
            </a:r>
            <a:br>
              <a:rPr lang="en-GB" b="1" dirty="0">
                <a:latin typeface="Consolas" panose="020B0609020204030204" pitchFamily="49" charset="0"/>
                <a:cs typeface="Consolas" panose="020B0609020204030204" pitchFamily="49" charset="0"/>
              </a:rPr>
            </a:br>
            <a:r>
              <a:rPr lang="en-GB" b="1" dirty="0">
                <a:latin typeface="Consolas" panose="020B0609020204030204" pitchFamily="49" charset="0"/>
                <a:cs typeface="Consolas" panose="020B0609020204030204" pitchFamily="49" charset="0"/>
              </a:rPr>
              <a:t>! == Alt</a:t>
            </a:r>
            <a:endParaRPr lang="en-GB" b="1" dirty="0">
              <a:solidFill>
                <a:srgbClr val="FFFF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5064360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Powertoys run</a:t>
            </a:r>
            <a:endParaRPr lang="en-CH" dirty="0">
              <a:latin typeface="DM Sans" pitchFamily="2" charset="77"/>
            </a:endParaRPr>
          </a:p>
        </p:txBody>
      </p:sp>
      <p:sp>
        <p:nvSpPr>
          <p:cNvPr id="3" name="Content Placeholder 2">
            <a:extLst>
              <a:ext uri="{FF2B5EF4-FFF2-40B4-BE49-F238E27FC236}">
                <a16:creationId xmlns:a16="http://schemas.microsoft.com/office/drawing/2014/main" id="{FCDC3005-7FE2-A0DF-4EAB-116FD9B7873B}"/>
              </a:ext>
            </a:extLst>
          </p:cNvPr>
          <p:cNvSpPr txBox="1">
            <a:spLocks/>
          </p:cNvSpPr>
          <p:nvPr/>
        </p:nvSpPr>
        <p:spPr>
          <a:xfrm>
            <a:off x="490729" y="1700919"/>
            <a:ext cx="9970007" cy="3761097"/>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457200" lvl="1" indent="0">
              <a:buNone/>
            </a:pPr>
            <a:endParaRPr lang="en-CH" sz="2400" dirty="0">
              <a:latin typeface="DM Sans" pitchFamily="2" charset="77"/>
            </a:endParaRPr>
          </a:p>
          <a:p>
            <a:pPr lvl="1"/>
            <a:r>
              <a:rPr lang="en-CH" sz="2400" dirty="0">
                <a:latin typeface="DM Sans" pitchFamily="2" charset="77"/>
              </a:rPr>
              <a:t>Quick launcher for Windows power users</a:t>
            </a:r>
            <a:endParaRPr lang="en-GB" sz="2400" dirty="0">
              <a:latin typeface="DM Sans" pitchFamily="2" charset="77"/>
            </a:endParaRPr>
          </a:p>
          <a:p>
            <a:pPr lvl="1"/>
            <a:r>
              <a:rPr lang="en-GB" sz="2400" dirty="0">
                <a:latin typeface="DM Sans" pitchFamily="2" charset="77"/>
              </a:rPr>
              <a:t>https://</a:t>
            </a:r>
            <a:r>
              <a:rPr lang="en-GB" sz="2400" dirty="0" err="1">
                <a:latin typeface="DM Sans" pitchFamily="2" charset="77"/>
              </a:rPr>
              <a:t>learn.microsoft.com</a:t>
            </a:r>
            <a:r>
              <a:rPr lang="en-GB" sz="2400" dirty="0">
                <a:latin typeface="DM Sans" pitchFamily="2" charset="77"/>
              </a:rPr>
              <a:t>/</a:t>
            </a:r>
            <a:r>
              <a:rPr lang="en-GB" sz="2400" dirty="0" err="1">
                <a:latin typeface="DM Sans" pitchFamily="2" charset="77"/>
              </a:rPr>
              <a:t>en</a:t>
            </a:r>
            <a:r>
              <a:rPr lang="en-GB" sz="2400" dirty="0">
                <a:latin typeface="DM Sans" pitchFamily="2" charset="77"/>
              </a:rPr>
              <a:t>-us/windows/</a:t>
            </a:r>
            <a:r>
              <a:rPr lang="en-GB" sz="2400" dirty="0" err="1">
                <a:latin typeface="DM Sans" pitchFamily="2" charset="77"/>
              </a:rPr>
              <a:t>powertoys</a:t>
            </a:r>
            <a:r>
              <a:rPr lang="en-GB" sz="2400" dirty="0">
                <a:latin typeface="DM Sans" pitchFamily="2" charset="77"/>
              </a:rPr>
              <a:t>/run</a:t>
            </a:r>
            <a:endParaRPr lang="en-CH" sz="2400" dirty="0">
              <a:latin typeface="DM Sans" pitchFamily="2" charset="77"/>
            </a:endParaRPr>
          </a:p>
          <a:p>
            <a:pPr lvl="1"/>
            <a:endParaRPr lang="en-CH" sz="2400" dirty="0">
              <a:latin typeface="DM Sans" pitchFamily="2" charset="77"/>
            </a:endParaRPr>
          </a:p>
          <a:p>
            <a:pPr marL="457200" lvl="1" indent="0">
              <a:buNone/>
            </a:pPr>
            <a:endParaRPr lang="en-CH" sz="2400" dirty="0">
              <a:latin typeface="DM Sans" pitchFamily="2" charset="77"/>
            </a:endParaRPr>
          </a:p>
          <a:p>
            <a:pPr marL="457200" lvl="1" indent="0">
              <a:buNone/>
            </a:pPr>
            <a:r>
              <a:rPr lang="en-CH" sz="3000" dirty="0">
                <a:latin typeface="DM Sans" pitchFamily="2" charset="77"/>
              </a:rPr>
              <a:t>Quick Lookup Plugin by Mitchell Smith</a:t>
            </a:r>
          </a:p>
          <a:p>
            <a:pPr lvl="1"/>
            <a:r>
              <a:rPr lang="en-GB" sz="2400" dirty="0">
                <a:latin typeface="DM Sans" pitchFamily="2" charset="77"/>
              </a:rPr>
              <a:t>https://</a:t>
            </a:r>
            <a:r>
              <a:rPr lang="en-GB" sz="2400" dirty="0" err="1">
                <a:latin typeface="DM Sans" pitchFamily="2" charset="77"/>
              </a:rPr>
              <a:t>github.com</a:t>
            </a:r>
            <a:r>
              <a:rPr lang="en-GB" sz="2400" dirty="0">
                <a:latin typeface="DM Sans" pitchFamily="2" charset="77"/>
              </a:rPr>
              <a:t>/</a:t>
            </a:r>
            <a:r>
              <a:rPr lang="en-GB" sz="2400" dirty="0" err="1">
                <a:latin typeface="DM Sans" pitchFamily="2" charset="77"/>
              </a:rPr>
              <a:t>GTGalaxi</a:t>
            </a:r>
            <a:r>
              <a:rPr lang="en-GB" sz="2400" dirty="0">
                <a:latin typeface="DM Sans" pitchFamily="2" charset="77"/>
              </a:rPr>
              <a:t>/quick-lookup-</a:t>
            </a:r>
            <a:r>
              <a:rPr lang="en-GB" sz="2400" dirty="0" err="1">
                <a:latin typeface="DM Sans" pitchFamily="2" charset="77"/>
              </a:rPr>
              <a:t>ptrun</a:t>
            </a:r>
            <a:endParaRPr lang="en-CH" sz="2400" dirty="0">
              <a:latin typeface="DM Sans" pitchFamily="2" charset="77"/>
            </a:endParaRPr>
          </a:p>
          <a:p>
            <a:pPr lvl="1"/>
            <a:endParaRPr lang="en-US" sz="2400" dirty="0">
              <a:latin typeface="DM Sans" pitchFamily="2" charset="77"/>
            </a:endParaRPr>
          </a:p>
          <a:p>
            <a:pPr marL="457200" lvl="1" indent="0">
              <a:buNone/>
            </a:pPr>
            <a:endParaRPr lang="en-US" sz="2400" dirty="0">
              <a:latin typeface="DM Sans" pitchFamily="2" charset="77"/>
            </a:endParaRPr>
          </a:p>
        </p:txBody>
      </p:sp>
    </p:spTree>
    <p:extLst>
      <p:ext uri="{BB962C8B-B14F-4D97-AF65-F5344CB8AC3E}">
        <p14:creationId xmlns:p14="http://schemas.microsoft.com/office/powerpoint/2010/main" val="24812770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Clipboard history</a:t>
            </a:r>
            <a:endParaRPr lang="en-CH" dirty="0">
              <a:latin typeface="DM Sans" pitchFamily="2" charset="77"/>
            </a:endParaRPr>
          </a:p>
        </p:txBody>
      </p:sp>
      <p:pic>
        <p:nvPicPr>
          <p:cNvPr id="4" name="Picture 3">
            <a:extLst>
              <a:ext uri="{FF2B5EF4-FFF2-40B4-BE49-F238E27FC236}">
                <a16:creationId xmlns:a16="http://schemas.microsoft.com/office/drawing/2014/main" id="{872ABF7C-A0F1-0EC8-4BE4-14B8FB9CE63E}"/>
              </a:ext>
            </a:extLst>
          </p:cNvPr>
          <p:cNvPicPr>
            <a:picLocks noChangeAspect="1"/>
          </p:cNvPicPr>
          <p:nvPr/>
        </p:nvPicPr>
        <p:blipFill>
          <a:blip r:embed="rId3"/>
          <a:stretch>
            <a:fillRect/>
          </a:stretch>
        </p:blipFill>
        <p:spPr>
          <a:xfrm>
            <a:off x="1138935" y="2187787"/>
            <a:ext cx="4660900" cy="2070100"/>
          </a:xfrm>
          <a:prstGeom prst="rect">
            <a:avLst/>
          </a:prstGeom>
        </p:spPr>
      </p:pic>
      <p:sp>
        <p:nvSpPr>
          <p:cNvPr id="5" name="Content Placeholder 2">
            <a:extLst>
              <a:ext uri="{FF2B5EF4-FFF2-40B4-BE49-F238E27FC236}">
                <a16:creationId xmlns:a16="http://schemas.microsoft.com/office/drawing/2014/main" id="{D8CDCA15-2418-1119-7B6E-0B78FA0334F2}"/>
              </a:ext>
            </a:extLst>
          </p:cNvPr>
          <p:cNvSpPr txBox="1">
            <a:spLocks/>
          </p:cNvSpPr>
          <p:nvPr/>
        </p:nvSpPr>
        <p:spPr>
          <a:xfrm>
            <a:off x="814832" y="4796875"/>
            <a:ext cx="9970007" cy="1060704"/>
          </a:xfrm>
          <a:prstGeom prst="rect">
            <a:avLst/>
          </a:prstGeom>
        </p:spPr>
        <p:txBody>
          <a:bodyPr vert="horz" lIns="91440" tIns="45720" rIns="91440" bIns="45720" rtlCol="0" anchor="ctr">
            <a:normAutofit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457200" lvl="1" indent="0">
              <a:buNone/>
            </a:pPr>
            <a:endParaRPr lang="en-CH" sz="2400" dirty="0">
              <a:latin typeface="DM Sans" pitchFamily="2" charset="77"/>
            </a:endParaRPr>
          </a:p>
          <a:p>
            <a:pPr marL="457200" lvl="1" indent="0">
              <a:buNone/>
            </a:pPr>
            <a:r>
              <a:rPr lang="en-GB" sz="2400" dirty="0">
                <a:latin typeface="DM Sans" pitchFamily="2" charset="77"/>
              </a:rPr>
              <a:t>Mac - </a:t>
            </a:r>
            <a:r>
              <a:rPr lang="en-GB" sz="2400" dirty="0" err="1">
                <a:latin typeface="DM Sans" pitchFamily="2" charset="77"/>
              </a:rPr>
              <a:t>CopyLess</a:t>
            </a:r>
            <a:r>
              <a:rPr lang="en-GB" sz="2400" dirty="0">
                <a:latin typeface="DM Sans" pitchFamily="2" charset="77"/>
              </a:rPr>
              <a:t> 2</a:t>
            </a:r>
            <a:endParaRPr lang="en-CH" sz="2400" dirty="0">
              <a:latin typeface="DM Sans" pitchFamily="2" charset="77"/>
            </a:endParaRPr>
          </a:p>
          <a:p>
            <a:pPr lvl="1"/>
            <a:endParaRPr lang="en-US" sz="2400" dirty="0">
              <a:latin typeface="DM Sans" pitchFamily="2" charset="77"/>
            </a:endParaRPr>
          </a:p>
          <a:p>
            <a:pPr marL="457200" lvl="1" indent="0">
              <a:buNone/>
            </a:pPr>
            <a:endParaRPr lang="en-US" sz="2400" dirty="0">
              <a:latin typeface="DM Sans" pitchFamily="2" charset="77"/>
            </a:endParaRPr>
          </a:p>
        </p:txBody>
      </p:sp>
      <p:pic>
        <p:nvPicPr>
          <p:cNvPr id="1026" name="Picture 2">
            <a:extLst>
              <a:ext uri="{FF2B5EF4-FFF2-40B4-BE49-F238E27FC236}">
                <a16:creationId xmlns:a16="http://schemas.microsoft.com/office/drawing/2014/main" id="{B0FCD8F9-6410-5DE3-5484-3DC2B88B0A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92167" y="1655618"/>
            <a:ext cx="4321798" cy="3546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98098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osint</a:t>
            </a:r>
            <a:endParaRPr lang="en-CH" dirty="0">
              <a:latin typeface="DM Sans" pitchFamily="2" charset="77"/>
            </a:endParaRPr>
          </a:p>
        </p:txBody>
      </p:sp>
      <p:sp>
        <p:nvSpPr>
          <p:cNvPr id="3" name="Content Placeholder 2">
            <a:extLst>
              <a:ext uri="{FF2B5EF4-FFF2-40B4-BE49-F238E27FC236}">
                <a16:creationId xmlns:a16="http://schemas.microsoft.com/office/drawing/2014/main" id="{FCDC3005-7FE2-A0DF-4EAB-116FD9B7873B}"/>
              </a:ext>
            </a:extLst>
          </p:cNvPr>
          <p:cNvSpPr txBox="1">
            <a:spLocks/>
          </p:cNvSpPr>
          <p:nvPr/>
        </p:nvSpPr>
        <p:spPr>
          <a:xfrm>
            <a:off x="441961" y="2395863"/>
            <a:ext cx="9970007" cy="3761097"/>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457200" lvl="1" indent="0">
              <a:buNone/>
            </a:pPr>
            <a:r>
              <a:rPr lang="en-CH" sz="3000" dirty="0">
                <a:latin typeface="DM Sans" pitchFamily="2" charset="77"/>
              </a:rPr>
              <a:t>Google dorks</a:t>
            </a:r>
          </a:p>
          <a:p>
            <a:pPr marL="457200" lvl="1" indent="0">
              <a:buNone/>
            </a:pPr>
            <a:endParaRPr lang="en-CH" sz="3000" dirty="0">
              <a:latin typeface="DM Sans" pitchFamily="2" charset="77"/>
            </a:endParaRPr>
          </a:p>
          <a:p>
            <a:pPr lvl="1"/>
            <a:r>
              <a:rPr lang="en-US" sz="2400" dirty="0">
                <a:latin typeface="DM Sans" pitchFamily="2" charset="77"/>
              </a:rPr>
              <a:t>“</a:t>
            </a:r>
            <a:r>
              <a:rPr lang="en-US" sz="2400" dirty="0" err="1">
                <a:latin typeface="DM Sans" pitchFamily="2" charset="77"/>
              </a:rPr>
              <a:t>Zusy</a:t>
            </a:r>
            <a:r>
              <a:rPr lang="en-US" sz="2400" dirty="0">
                <a:latin typeface="DM Sans" pitchFamily="2" charset="77"/>
              </a:rPr>
              <a:t>” AND “IOCs”</a:t>
            </a:r>
          </a:p>
          <a:p>
            <a:pPr lvl="1"/>
            <a:endParaRPr lang="en-US" sz="2400" dirty="0">
              <a:latin typeface="DM Sans" pitchFamily="2" charset="77"/>
            </a:endParaRPr>
          </a:p>
          <a:p>
            <a:pPr lvl="1"/>
            <a:r>
              <a:rPr lang="en-US" sz="2400" dirty="0">
                <a:latin typeface="DM Sans" pitchFamily="2" charset="77"/>
              </a:rPr>
              <a:t>"</a:t>
            </a:r>
            <a:r>
              <a:rPr lang="en-US" sz="2400" dirty="0" err="1">
                <a:latin typeface="DM Sans" pitchFamily="2" charset="77"/>
              </a:rPr>
              <a:t>xcopy</a:t>
            </a:r>
            <a:r>
              <a:rPr lang="en-US" sz="2400" dirty="0">
                <a:latin typeface="DM Sans" pitchFamily="2" charset="77"/>
              </a:rPr>
              <a:t>" AND (</a:t>
            </a:r>
            <a:r>
              <a:rPr lang="en-US" sz="2400" dirty="0" err="1">
                <a:latin typeface="DM Sans" pitchFamily="2" charset="77"/>
              </a:rPr>
              <a:t>site:attack.mitre.org</a:t>
            </a:r>
            <a:r>
              <a:rPr lang="en-US" sz="2400" dirty="0">
                <a:latin typeface="DM Sans" pitchFamily="2" charset="77"/>
              </a:rPr>
              <a:t> OR </a:t>
            </a:r>
            <a:r>
              <a:rPr lang="en-US" sz="2400" dirty="0" err="1">
                <a:latin typeface="DM Sans" pitchFamily="2" charset="77"/>
              </a:rPr>
              <a:t>site:thedfirreport.com</a:t>
            </a:r>
            <a:r>
              <a:rPr lang="en-US" sz="2400" dirty="0">
                <a:latin typeface="DM Sans" pitchFamily="2" charset="77"/>
              </a:rPr>
              <a:t>)</a:t>
            </a:r>
          </a:p>
          <a:p>
            <a:pPr lvl="1"/>
            <a:endParaRPr lang="en-CH" sz="2400" dirty="0">
              <a:latin typeface="DM Sans" pitchFamily="2" charset="77"/>
            </a:endParaRPr>
          </a:p>
          <a:p>
            <a:pPr lvl="1"/>
            <a:endParaRPr lang="en-US" sz="2400" dirty="0">
              <a:latin typeface="DM Sans" pitchFamily="2" charset="77"/>
            </a:endParaRPr>
          </a:p>
          <a:p>
            <a:pPr marL="457200" lvl="1" indent="0">
              <a:buNone/>
            </a:pPr>
            <a:endParaRPr lang="en-US" sz="2400" dirty="0">
              <a:latin typeface="DM Sans" pitchFamily="2" charset="77"/>
            </a:endParaRPr>
          </a:p>
        </p:txBody>
      </p:sp>
    </p:spTree>
    <p:extLst>
      <p:ext uri="{BB962C8B-B14F-4D97-AF65-F5344CB8AC3E}">
        <p14:creationId xmlns:p14="http://schemas.microsoft.com/office/powerpoint/2010/main" val="888761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03D766-7D53-5D88-2800-716572879B75}"/>
              </a:ext>
            </a:extLst>
          </p:cNvPr>
          <p:cNvPicPr>
            <a:picLocks noChangeAspect="1"/>
          </p:cNvPicPr>
          <p:nvPr/>
        </p:nvPicPr>
        <p:blipFill>
          <a:blip r:embed="rId3"/>
          <a:stretch>
            <a:fillRect/>
          </a:stretch>
        </p:blipFill>
        <p:spPr>
          <a:xfrm>
            <a:off x="355171" y="155633"/>
            <a:ext cx="11481658" cy="6546734"/>
          </a:xfrm>
          <a:prstGeom prst="rect">
            <a:avLst/>
          </a:prstGeom>
        </p:spPr>
      </p:pic>
    </p:spTree>
    <p:extLst>
      <p:ext uri="{BB962C8B-B14F-4D97-AF65-F5344CB8AC3E}">
        <p14:creationId xmlns:p14="http://schemas.microsoft.com/office/powerpoint/2010/main" val="22939446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osint</a:t>
            </a:r>
            <a:endParaRPr lang="en-CH" dirty="0">
              <a:latin typeface="DM Sans" pitchFamily="2" charset="77"/>
            </a:endParaRPr>
          </a:p>
        </p:txBody>
      </p:sp>
      <p:sp>
        <p:nvSpPr>
          <p:cNvPr id="3" name="Content Placeholder 2">
            <a:extLst>
              <a:ext uri="{FF2B5EF4-FFF2-40B4-BE49-F238E27FC236}">
                <a16:creationId xmlns:a16="http://schemas.microsoft.com/office/drawing/2014/main" id="{FCDC3005-7FE2-A0DF-4EAB-116FD9B7873B}"/>
              </a:ext>
            </a:extLst>
          </p:cNvPr>
          <p:cNvSpPr txBox="1">
            <a:spLocks/>
          </p:cNvSpPr>
          <p:nvPr/>
        </p:nvSpPr>
        <p:spPr>
          <a:xfrm>
            <a:off x="1110996" y="1968331"/>
            <a:ext cx="9970007" cy="2237097"/>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lvl="1"/>
            <a:r>
              <a:rPr lang="en-US" sz="2400" dirty="0" err="1">
                <a:latin typeface="DM Sans" pitchFamily="2" charset="77"/>
              </a:rPr>
              <a:t>haveibeenpwned.com</a:t>
            </a:r>
            <a:endParaRPr lang="en-US" sz="2400" dirty="0">
              <a:latin typeface="DM Sans" pitchFamily="2" charset="77"/>
            </a:endParaRPr>
          </a:p>
          <a:p>
            <a:pPr lvl="1"/>
            <a:r>
              <a:rPr lang="en-US" sz="2400" dirty="0" err="1">
                <a:latin typeface="DM Sans" pitchFamily="2" charset="77"/>
              </a:rPr>
              <a:t>chat.openai.com</a:t>
            </a:r>
            <a:endParaRPr lang="en-US" sz="2400" dirty="0">
              <a:latin typeface="DM Sans" pitchFamily="2" charset="77"/>
            </a:endParaRPr>
          </a:p>
        </p:txBody>
      </p:sp>
    </p:spTree>
    <p:extLst>
      <p:ext uri="{BB962C8B-B14F-4D97-AF65-F5344CB8AC3E}">
        <p14:creationId xmlns:p14="http://schemas.microsoft.com/office/powerpoint/2010/main" val="27381095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Log Transformation</a:t>
            </a:r>
            <a:endParaRPr lang="en-CH" dirty="0">
              <a:latin typeface="DM Sans" pitchFamily="2" charset="77"/>
            </a:endParaRPr>
          </a:p>
        </p:txBody>
      </p:sp>
      <p:sp>
        <p:nvSpPr>
          <p:cNvPr id="3" name="Content Placeholder 2">
            <a:extLst>
              <a:ext uri="{FF2B5EF4-FFF2-40B4-BE49-F238E27FC236}">
                <a16:creationId xmlns:a16="http://schemas.microsoft.com/office/drawing/2014/main" id="{FCDC3005-7FE2-A0DF-4EAB-116FD9B7873B}"/>
              </a:ext>
            </a:extLst>
          </p:cNvPr>
          <p:cNvSpPr txBox="1">
            <a:spLocks/>
          </p:cNvSpPr>
          <p:nvPr/>
        </p:nvSpPr>
        <p:spPr>
          <a:xfrm>
            <a:off x="1110996" y="1968331"/>
            <a:ext cx="9970007" cy="2237097"/>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lvl="1"/>
            <a:r>
              <a:rPr lang="en-US" sz="2400" dirty="0">
                <a:latin typeface="DM Sans" pitchFamily="2" charset="77"/>
              </a:rPr>
              <a:t>regex</a:t>
            </a:r>
          </a:p>
          <a:p>
            <a:pPr lvl="1"/>
            <a:r>
              <a:rPr lang="en-US" sz="2400" dirty="0">
                <a:latin typeface="DM Sans" pitchFamily="2" charset="77"/>
              </a:rPr>
              <a:t>grep | sort | </a:t>
            </a:r>
            <a:r>
              <a:rPr lang="en-US" sz="2400" dirty="0" err="1">
                <a:latin typeface="DM Sans" pitchFamily="2" charset="77"/>
              </a:rPr>
              <a:t>uniq</a:t>
            </a:r>
            <a:r>
              <a:rPr lang="en-US" sz="2400" dirty="0">
                <a:latin typeface="DM Sans" pitchFamily="2" charset="77"/>
              </a:rPr>
              <a:t> &gt; output</a:t>
            </a:r>
          </a:p>
        </p:txBody>
      </p:sp>
    </p:spTree>
    <p:extLst>
      <p:ext uri="{BB962C8B-B14F-4D97-AF65-F5344CB8AC3E}">
        <p14:creationId xmlns:p14="http://schemas.microsoft.com/office/powerpoint/2010/main" val="37102741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Cyberchef</a:t>
            </a:r>
            <a:endParaRPr lang="en-CH" dirty="0">
              <a:latin typeface="DM Sans" pitchFamily="2" charset="77"/>
            </a:endParaRPr>
          </a:p>
        </p:txBody>
      </p:sp>
      <p:sp>
        <p:nvSpPr>
          <p:cNvPr id="3" name="Content Placeholder 2">
            <a:extLst>
              <a:ext uri="{FF2B5EF4-FFF2-40B4-BE49-F238E27FC236}">
                <a16:creationId xmlns:a16="http://schemas.microsoft.com/office/drawing/2014/main" id="{FCDC3005-7FE2-A0DF-4EAB-116FD9B7873B}"/>
              </a:ext>
            </a:extLst>
          </p:cNvPr>
          <p:cNvSpPr txBox="1">
            <a:spLocks/>
          </p:cNvSpPr>
          <p:nvPr/>
        </p:nvSpPr>
        <p:spPr>
          <a:xfrm>
            <a:off x="2707187" y="3956215"/>
            <a:ext cx="3108397" cy="2444586"/>
          </a:xfrm>
          <a:prstGeom prst="rect">
            <a:avLst/>
          </a:prstGeom>
        </p:spPr>
        <p:txBody>
          <a:bodyPr vert="horz" lIns="91440" tIns="45720" rIns="91440" bIns="45720" numCol="1" rtlCol="0" anchor="ct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lvl="1"/>
            <a:r>
              <a:rPr lang="en-US" dirty="0">
                <a:latin typeface="DM Sans" pitchFamily="2" charset="77"/>
              </a:rPr>
              <a:t>Decode base64</a:t>
            </a:r>
          </a:p>
          <a:p>
            <a:pPr lvl="1"/>
            <a:r>
              <a:rPr lang="en-US" dirty="0">
                <a:latin typeface="DM Sans" pitchFamily="2" charset="77"/>
              </a:rPr>
              <a:t>Defang IP / URL</a:t>
            </a:r>
          </a:p>
          <a:p>
            <a:pPr lvl="1"/>
            <a:r>
              <a:rPr lang="en-US" dirty="0">
                <a:latin typeface="DM Sans" pitchFamily="2" charset="77"/>
              </a:rPr>
              <a:t>Diff</a:t>
            </a:r>
          </a:p>
          <a:p>
            <a:pPr lvl="1"/>
            <a:r>
              <a:rPr lang="en-US" dirty="0">
                <a:latin typeface="DM Sans" pitchFamily="2" charset="77"/>
              </a:rPr>
              <a:t>Reverse</a:t>
            </a:r>
          </a:p>
          <a:p>
            <a:pPr lvl="1"/>
            <a:r>
              <a:rPr lang="en-US" dirty="0">
                <a:latin typeface="DM Sans" pitchFamily="2" charset="77"/>
              </a:rPr>
              <a:t>Sort</a:t>
            </a:r>
          </a:p>
          <a:p>
            <a:pPr lvl="1"/>
            <a:r>
              <a:rPr lang="en-US" dirty="0">
                <a:latin typeface="DM Sans" pitchFamily="2" charset="77"/>
              </a:rPr>
              <a:t>Unique</a:t>
            </a:r>
          </a:p>
        </p:txBody>
      </p:sp>
      <p:sp>
        <p:nvSpPr>
          <p:cNvPr id="4" name="TextBox 3">
            <a:extLst>
              <a:ext uri="{FF2B5EF4-FFF2-40B4-BE49-F238E27FC236}">
                <a16:creationId xmlns:a16="http://schemas.microsoft.com/office/drawing/2014/main" id="{D194C253-3E72-12DE-7FFA-77F3F1DA9205}"/>
              </a:ext>
            </a:extLst>
          </p:cNvPr>
          <p:cNvSpPr txBox="1"/>
          <p:nvPr/>
        </p:nvSpPr>
        <p:spPr>
          <a:xfrm>
            <a:off x="426720" y="2485814"/>
            <a:ext cx="10390506" cy="830997"/>
          </a:xfrm>
          <a:prstGeom prst="rect">
            <a:avLst/>
          </a:prstGeom>
          <a:noFill/>
        </p:spPr>
        <p:txBody>
          <a:bodyPr wrap="square" rtlCol="0">
            <a:spAutoFit/>
          </a:bodyPr>
          <a:lstStyle/>
          <a:p>
            <a:pPr marL="342900" indent="-342900">
              <a:buFont typeface="Arial" panose="020B0604020202020204" pitchFamily="34" charset="0"/>
              <a:buChar char="•"/>
            </a:pPr>
            <a:r>
              <a:rPr lang="en-GB" sz="2400" dirty="0" err="1">
                <a:latin typeface="DM Sans" pitchFamily="2" charset="77"/>
              </a:rPr>
              <a:t>github.com</a:t>
            </a:r>
            <a:r>
              <a:rPr lang="en-GB" sz="2400" dirty="0">
                <a:latin typeface="DM Sans" pitchFamily="2" charset="77"/>
              </a:rPr>
              <a:t>/</a:t>
            </a:r>
            <a:r>
              <a:rPr lang="en-GB" sz="2400" dirty="0" err="1">
                <a:latin typeface="DM Sans" pitchFamily="2" charset="77"/>
              </a:rPr>
              <a:t>mattnotmax</a:t>
            </a:r>
            <a:r>
              <a:rPr lang="en-GB" sz="2400" dirty="0">
                <a:latin typeface="DM Sans" pitchFamily="2" charset="77"/>
              </a:rPr>
              <a:t>/</a:t>
            </a:r>
            <a:r>
              <a:rPr lang="en-GB" sz="2400" dirty="0" err="1">
                <a:latin typeface="DM Sans" pitchFamily="2" charset="77"/>
              </a:rPr>
              <a:t>cyberchef</a:t>
            </a:r>
            <a:r>
              <a:rPr lang="en-GB" sz="2400" dirty="0">
                <a:latin typeface="DM Sans" pitchFamily="2" charset="77"/>
              </a:rPr>
              <a:t>-recipes</a:t>
            </a:r>
          </a:p>
          <a:p>
            <a:pPr marL="342900" indent="-342900">
              <a:buFont typeface="Arial" panose="020B0604020202020204" pitchFamily="34" charset="0"/>
              <a:buChar char="•"/>
            </a:pPr>
            <a:r>
              <a:rPr lang="en-GB" sz="2400" dirty="0" err="1">
                <a:latin typeface="DM Sans" pitchFamily="2" charset="77"/>
              </a:rPr>
              <a:t>huntress.com</a:t>
            </a:r>
            <a:r>
              <a:rPr lang="en-GB" sz="2400" dirty="0">
                <a:latin typeface="DM Sans" pitchFamily="2" charset="77"/>
              </a:rPr>
              <a:t>/blog/advanced-</a:t>
            </a:r>
            <a:r>
              <a:rPr lang="en-GB" sz="2400" dirty="0" err="1">
                <a:latin typeface="DM Sans" pitchFamily="2" charset="77"/>
              </a:rPr>
              <a:t>cyberchef</a:t>
            </a:r>
            <a:r>
              <a:rPr lang="en-GB" sz="2400" dirty="0">
                <a:latin typeface="DM Sans" pitchFamily="2" charset="77"/>
              </a:rPr>
              <a:t>-tips-</a:t>
            </a:r>
            <a:r>
              <a:rPr lang="en-GB" sz="2400" dirty="0" err="1">
                <a:latin typeface="DM Sans" pitchFamily="2" charset="77"/>
              </a:rPr>
              <a:t>asyncrat</a:t>
            </a:r>
            <a:r>
              <a:rPr lang="en-GB" sz="2400" dirty="0">
                <a:latin typeface="DM Sans" pitchFamily="2" charset="77"/>
              </a:rPr>
              <a:t>-loader</a:t>
            </a:r>
            <a:endParaRPr lang="en-CH" sz="2400" dirty="0">
              <a:latin typeface="DM Sans" pitchFamily="2" charset="77"/>
            </a:endParaRPr>
          </a:p>
        </p:txBody>
      </p:sp>
      <p:pic>
        <p:nvPicPr>
          <p:cNvPr id="7170" name="Picture 2">
            <a:extLst>
              <a:ext uri="{FF2B5EF4-FFF2-40B4-BE49-F238E27FC236}">
                <a16:creationId xmlns:a16="http://schemas.microsoft.com/office/drawing/2014/main" id="{D2BBA75B-7B04-0610-F74B-19C2514BB6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9952" y="833121"/>
            <a:ext cx="1625600" cy="1625600"/>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30976FF0-5AAE-5B55-6152-C7ED3D8083F4}"/>
              </a:ext>
            </a:extLst>
          </p:cNvPr>
          <p:cNvSpPr txBox="1">
            <a:spLocks/>
          </p:cNvSpPr>
          <p:nvPr/>
        </p:nvSpPr>
        <p:spPr>
          <a:xfrm>
            <a:off x="5069951" y="3952060"/>
            <a:ext cx="4659265" cy="2444586"/>
          </a:xfrm>
          <a:prstGeom prst="rect">
            <a:avLst/>
          </a:prstGeom>
        </p:spPr>
        <p:txBody>
          <a:bodyPr vert="horz" lIns="91440" tIns="45720" rIns="91440" bIns="45720" numCol="1" rtlCol="0" anchor="ct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lvl="1"/>
            <a:r>
              <a:rPr lang="en-US" dirty="0">
                <a:latin typeface="DM Sans" pitchFamily="2" charset="77"/>
              </a:rPr>
              <a:t>Regex</a:t>
            </a:r>
          </a:p>
          <a:p>
            <a:pPr lvl="1"/>
            <a:r>
              <a:rPr lang="en-US" dirty="0">
                <a:latin typeface="DM Sans" pitchFamily="2" charset="77"/>
              </a:rPr>
              <a:t>Find / Replace</a:t>
            </a:r>
          </a:p>
          <a:p>
            <a:pPr lvl="1"/>
            <a:r>
              <a:rPr lang="en-US" dirty="0">
                <a:latin typeface="DM Sans" pitchFamily="2" charset="77"/>
              </a:rPr>
              <a:t>Remove whitespace / null bytes</a:t>
            </a:r>
          </a:p>
          <a:p>
            <a:pPr lvl="1"/>
            <a:r>
              <a:rPr lang="en-US" dirty="0">
                <a:latin typeface="DM Sans" pitchFamily="2" charset="77"/>
              </a:rPr>
              <a:t>Extract IPs/emails/URLs/domains</a:t>
            </a:r>
          </a:p>
          <a:p>
            <a:pPr lvl="1"/>
            <a:r>
              <a:rPr lang="en-US" dirty="0">
                <a:latin typeface="DM Sans" pitchFamily="2" charset="77"/>
              </a:rPr>
              <a:t>Syntax highlighter</a:t>
            </a:r>
          </a:p>
          <a:p>
            <a:pPr lvl="1"/>
            <a:r>
              <a:rPr lang="en-US" dirty="0">
                <a:latin typeface="DM Sans" pitchFamily="2" charset="77"/>
              </a:rPr>
              <a:t>Code beautify</a:t>
            </a:r>
            <a:endParaRPr lang="en-CH" dirty="0">
              <a:latin typeface="DM Sans" pitchFamily="2" charset="77"/>
            </a:endParaRPr>
          </a:p>
        </p:txBody>
      </p:sp>
    </p:spTree>
    <p:extLst>
      <p:ext uri="{BB962C8B-B14F-4D97-AF65-F5344CB8AC3E}">
        <p14:creationId xmlns:p14="http://schemas.microsoft.com/office/powerpoint/2010/main" val="19383674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Visual Studio CODE</a:t>
            </a:r>
            <a:endParaRPr lang="en-CH" dirty="0">
              <a:latin typeface="DM Sans" pitchFamily="2" charset="77"/>
            </a:endParaRPr>
          </a:p>
        </p:txBody>
      </p:sp>
      <p:sp>
        <p:nvSpPr>
          <p:cNvPr id="4" name="Content Placeholder 2">
            <a:extLst>
              <a:ext uri="{FF2B5EF4-FFF2-40B4-BE49-F238E27FC236}">
                <a16:creationId xmlns:a16="http://schemas.microsoft.com/office/drawing/2014/main" id="{CB24B6E5-62F3-B1FD-9707-F5FB13190F7B}"/>
              </a:ext>
            </a:extLst>
          </p:cNvPr>
          <p:cNvSpPr txBox="1">
            <a:spLocks/>
          </p:cNvSpPr>
          <p:nvPr/>
        </p:nvSpPr>
        <p:spPr>
          <a:xfrm>
            <a:off x="685801" y="1883799"/>
            <a:ext cx="9970007" cy="3761097"/>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457200" lvl="1" indent="0">
              <a:buNone/>
            </a:pPr>
            <a:r>
              <a:rPr lang="en-CH" sz="3000" dirty="0">
                <a:latin typeface="DM Sans" pitchFamily="2" charset="77"/>
              </a:rPr>
              <a:t>Multi cursor functionality for easy log manipulation</a:t>
            </a:r>
          </a:p>
          <a:p>
            <a:pPr marL="457200" lvl="1" indent="0">
              <a:buNone/>
            </a:pPr>
            <a:endParaRPr lang="en-CH" sz="3000" dirty="0">
              <a:latin typeface="DM Sans" pitchFamily="2" charset="77"/>
            </a:endParaRPr>
          </a:p>
          <a:p>
            <a:pPr lvl="1"/>
            <a:r>
              <a:rPr lang="en-US" sz="2400" dirty="0">
                <a:latin typeface="DM Sans" pitchFamily="2" charset="77"/>
              </a:rPr>
              <a:t>Add Cursors to Line Ends</a:t>
            </a:r>
          </a:p>
          <a:p>
            <a:pPr lvl="1"/>
            <a:r>
              <a:rPr lang="en-US" sz="2400" dirty="0">
                <a:latin typeface="DM Sans" pitchFamily="2" charset="77"/>
              </a:rPr>
              <a:t>Select All Occurrences</a:t>
            </a:r>
          </a:p>
          <a:p>
            <a:pPr marL="457200" lvl="1" indent="0">
              <a:buNone/>
            </a:pPr>
            <a:endParaRPr lang="en-US" sz="2400" dirty="0">
              <a:latin typeface="DM Sans" pitchFamily="2" charset="77"/>
            </a:endParaRPr>
          </a:p>
        </p:txBody>
      </p:sp>
    </p:spTree>
    <p:extLst>
      <p:ext uri="{BB962C8B-B14F-4D97-AF65-F5344CB8AC3E}">
        <p14:creationId xmlns:p14="http://schemas.microsoft.com/office/powerpoint/2010/main" val="2075200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US" b="1" dirty="0" err="1">
                <a:latin typeface="DM Sans" pitchFamily="2" charset="77"/>
              </a:rPr>
              <a:t>Opsec</a:t>
            </a:r>
            <a:endParaRPr lang="en-CH" b="1" dirty="0">
              <a:latin typeface="DM Sans" pitchFamily="2" charset="77"/>
            </a:endParaRPr>
          </a:p>
        </p:txBody>
      </p:sp>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786162" y="1881777"/>
            <a:ext cx="10131425" cy="3678306"/>
          </a:xfrm>
        </p:spPr>
        <p:txBody>
          <a:bodyPr>
            <a:normAutofit/>
          </a:bodyPr>
          <a:lstStyle/>
          <a:p>
            <a:pPr lvl="1"/>
            <a:r>
              <a:rPr lang="en-CH" sz="2400" dirty="0">
                <a:latin typeface="DM Sans" pitchFamily="2" charset="77"/>
              </a:rPr>
              <a:t>Analysts need to be trained on OPSEC</a:t>
            </a:r>
          </a:p>
          <a:p>
            <a:pPr lvl="1"/>
            <a:r>
              <a:rPr lang="en-US" sz="2400" dirty="0">
                <a:latin typeface="DM Sans" pitchFamily="2" charset="77"/>
              </a:rPr>
              <a:t>Uploading files into public engines – a big no-no</a:t>
            </a:r>
          </a:p>
          <a:p>
            <a:pPr lvl="1"/>
            <a:r>
              <a:rPr lang="en-US" sz="2400" dirty="0">
                <a:latin typeface="DM Sans" pitchFamily="2" charset="77"/>
              </a:rPr>
              <a:t>Make sure links don’t contain user emails (base64)</a:t>
            </a:r>
          </a:p>
          <a:p>
            <a:pPr lvl="1"/>
            <a:r>
              <a:rPr lang="en-US" sz="2400" dirty="0">
                <a:latin typeface="DM Sans" pitchFamily="2" charset="77"/>
              </a:rPr>
              <a:t>Provide guidance to your your Service Desk</a:t>
            </a:r>
            <a:endParaRPr lang="en-CH" sz="2400" dirty="0">
              <a:latin typeface="DM Sans" pitchFamily="2" charset="77"/>
            </a:endParaRPr>
          </a:p>
          <a:p>
            <a:pPr lvl="1"/>
            <a:r>
              <a:rPr lang="en-CH" sz="2400" dirty="0">
                <a:latin typeface="DM Sans" pitchFamily="2" charset="77"/>
              </a:rPr>
              <a:t>MSSP - clean templates, note taking</a:t>
            </a:r>
          </a:p>
          <a:p>
            <a:pPr lvl="1"/>
            <a:r>
              <a:rPr lang="en-CH" sz="2400" dirty="0">
                <a:latin typeface="DM Sans" pitchFamily="2" charset="77"/>
              </a:rPr>
              <a:t>Consider separate unfiltered / anonymous internet access</a:t>
            </a:r>
          </a:p>
        </p:txBody>
      </p:sp>
    </p:spTree>
    <p:extLst>
      <p:ext uri="{BB962C8B-B14F-4D97-AF65-F5344CB8AC3E}">
        <p14:creationId xmlns:p14="http://schemas.microsoft.com/office/powerpoint/2010/main" val="8734480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515458-67CE-14F6-99DC-2A1263732A95}"/>
              </a:ext>
            </a:extLst>
          </p:cNvPr>
          <p:cNvPicPr>
            <a:picLocks noChangeAspect="1"/>
          </p:cNvPicPr>
          <p:nvPr/>
        </p:nvPicPr>
        <p:blipFill>
          <a:blip r:embed="rId3"/>
          <a:stretch>
            <a:fillRect/>
          </a:stretch>
        </p:blipFill>
        <p:spPr>
          <a:xfrm>
            <a:off x="3374111" y="1214883"/>
            <a:ext cx="4754804" cy="4754804"/>
          </a:xfrm>
          <a:prstGeom prst="rect">
            <a:avLst/>
          </a:prstGeom>
        </p:spPr>
      </p:pic>
    </p:spTree>
    <p:extLst>
      <p:ext uri="{BB962C8B-B14F-4D97-AF65-F5344CB8AC3E}">
        <p14:creationId xmlns:p14="http://schemas.microsoft.com/office/powerpoint/2010/main" val="37663641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C7FBD6-15A1-B8F8-EA86-2DB64F5BF7AD}"/>
              </a:ext>
            </a:extLst>
          </p:cNvPr>
          <p:cNvPicPr>
            <a:picLocks noChangeAspect="1"/>
          </p:cNvPicPr>
          <p:nvPr/>
        </p:nvPicPr>
        <p:blipFill>
          <a:blip r:embed="rId3"/>
          <a:stretch>
            <a:fillRect/>
          </a:stretch>
        </p:blipFill>
        <p:spPr>
          <a:xfrm>
            <a:off x="2254728" y="1269093"/>
            <a:ext cx="7682543" cy="4319814"/>
          </a:xfrm>
          <a:prstGeom prst="rect">
            <a:avLst/>
          </a:prstGeom>
        </p:spPr>
      </p:pic>
    </p:spTree>
    <p:extLst>
      <p:ext uri="{BB962C8B-B14F-4D97-AF65-F5344CB8AC3E}">
        <p14:creationId xmlns:p14="http://schemas.microsoft.com/office/powerpoint/2010/main" val="10474168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dirty="0">
                <a:latin typeface="DM Sans" pitchFamily="2" charset="77"/>
              </a:rPr>
              <a:t>Education</a:t>
            </a:r>
            <a:endParaRPr lang="en-CH" dirty="0">
              <a:latin typeface="DM Sans" pitchFamily="2" charset="77"/>
            </a:endParaRPr>
          </a:p>
        </p:txBody>
      </p:sp>
      <p:sp>
        <p:nvSpPr>
          <p:cNvPr id="4" name="Content Placeholder 2">
            <a:extLst>
              <a:ext uri="{FF2B5EF4-FFF2-40B4-BE49-F238E27FC236}">
                <a16:creationId xmlns:a16="http://schemas.microsoft.com/office/drawing/2014/main" id="{CB24B6E5-62F3-B1FD-9707-F5FB13190F7B}"/>
              </a:ext>
            </a:extLst>
          </p:cNvPr>
          <p:cNvSpPr txBox="1">
            <a:spLocks/>
          </p:cNvSpPr>
          <p:nvPr/>
        </p:nvSpPr>
        <p:spPr>
          <a:xfrm>
            <a:off x="685801" y="1548451"/>
            <a:ext cx="9970007" cy="3761097"/>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lvl="1"/>
            <a:r>
              <a:rPr lang="en-US" sz="2400" dirty="0" err="1">
                <a:latin typeface="DM Sans" pitchFamily="2" charset="77"/>
              </a:rPr>
              <a:t>thedfirreport.com</a:t>
            </a:r>
            <a:endParaRPr lang="en-US" sz="2400" dirty="0">
              <a:latin typeface="DM Sans" pitchFamily="2" charset="77"/>
            </a:endParaRPr>
          </a:p>
          <a:p>
            <a:pPr lvl="1"/>
            <a:r>
              <a:rPr lang="en-US" sz="2400" dirty="0" err="1">
                <a:latin typeface="DM Sans" pitchFamily="2" charset="77"/>
              </a:rPr>
              <a:t>adsecurity.org</a:t>
            </a:r>
            <a:r>
              <a:rPr lang="en-US" sz="2400" dirty="0">
                <a:latin typeface="DM Sans" pitchFamily="2" charset="77"/>
              </a:rPr>
              <a:t>/?</a:t>
            </a:r>
            <a:r>
              <a:rPr lang="en-US" sz="2400" dirty="0" err="1">
                <a:latin typeface="DM Sans" pitchFamily="2" charset="77"/>
              </a:rPr>
              <a:t>page_id</a:t>
            </a:r>
            <a:r>
              <a:rPr lang="en-US" sz="2400" dirty="0">
                <a:latin typeface="DM Sans" pitchFamily="2" charset="77"/>
              </a:rPr>
              <a:t>=4031</a:t>
            </a:r>
          </a:p>
          <a:p>
            <a:pPr lvl="1"/>
            <a:r>
              <a:rPr lang="en-US" sz="2400" dirty="0">
                <a:latin typeface="DM Sans" pitchFamily="2" charset="77"/>
              </a:rPr>
              <a:t>Backdoors &amp; Breaches</a:t>
            </a:r>
          </a:p>
        </p:txBody>
      </p:sp>
    </p:spTree>
    <p:extLst>
      <p:ext uri="{BB962C8B-B14F-4D97-AF65-F5344CB8AC3E}">
        <p14:creationId xmlns:p14="http://schemas.microsoft.com/office/powerpoint/2010/main" val="33358701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a:xfrm>
            <a:off x="579438" y="0"/>
            <a:ext cx="10131425" cy="1456267"/>
          </a:xfrm>
        </p:spPr>
        <p:txBody>
          <a:bodyPr/>
          <a:lstStyle/>
          <a:p>
            <a:r>
              <a:rPr lang="en-US" sz="3600" dirty="0">
                <a:latin typeface="DM Sans" pitchFamily="2" charset="77"/>
              </a:rPr>
              <a:t>Backdoors &amp; Breaches</a:t>
            </a:r>
            <a:endParaRPr lang="en-CH" dirty="0">
              <a:latin typeface="DM Sans" pitchFamily="2" charset="77"/>
            </a:endParaRPr>
          </a:p>
        </p:txBody>
      </p:sp>
      <p:pic>
        <p:nvPicPr>
          <p:cNvPr id="3" name="Picture 2">
            <a:extLst>
              <a:ext uri="{FF2B5EF4-FFF2-40B4-BE49-F238E27FC236}">
                <a16:creationId xmlns:a16="http://schemas.microsoft.com/office/drawing/2014/main" id="{F0D71837-7A1B-B2FA-E37A-29364C1E6633}"/>
              </a:ext>
            </a:extLst>
          </p:cNvPr>
          <p:cNvPicPr>
            <a:picLocks noChangeAspect="1"/>
          </p:cNvPicPr>
          <p:nvPr/>
        </p:nvPicPr>
        <p:blipFill>
          <a:blip r:embed="rId3"/>
          <a:stretch>
            <a:fillRect/>
          </a:stretch>
        </p:blipFill>
        <p:spPr>
          <a:xfrm>
            <a:off x="140493" y="1405120"/>
            <a:ext cx="11911013" cy="5308979"/>
          </a:xfrm>
          <a:prstGeom prst="rect">
            <a:avLst/>
          </a:prstGeom>
        </p:spPr>
      </p:pic>
    </p:spTree>
    <p:extLst>
      <p:ext uri="{BB962C8B-B14F-4D97-AF65-F5344CB8AC3E}">
        <p14:creationId xmlns:p14="http://schemas.microsoft.com/office/powerpoint/2010/main" val="34467565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US" sz="3600" dirty="0">
                <a:latin typeface="DM Sans" pitchFamily="2" charset="77"/>
              </a:rPr>
              <a:t>Backdoors &amp; Breaches</a:t>
            </a:r>
            <a:endParaRPr lang="en-CH" dirty="0">
              <a:latin typeface="DM Sans" pitchFamily="2" charset="77"/>
            </a:endParaRPr>
          </a:p>
        </p:txBody>
      </p:sp>
      <p:sp>
        <p:nvSpPr>
          <p:cNvPr id="4" name="Content Placeholder 2">
            <a:extLst>
              <a:ext uri="{FF2B5EF4-FFF2-40B4-BE49-F238E27FC236}">
                <a16:creationId xmlns:a16="http://schemas.microsoft.com/office/drawing/2014/main" id="{CB24B6E5-62F3-B1FD-9707-F5FB13190F7B}"/>
              </a:ext>
            </a:extLst>
          </p:cNvPr>
          <p:cNvSpPr txBox="1">
            <a:spLocks/>
          </p:cNvSpPr>
          <p:nvPr/>
        </p:nvSpPr>
        <p:spPr>
          <a:xfrm>
            <a:off x="685801" y="1883799"/>
            <a:ext cx="9970007" cy="3761097"/>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lvl="1"/>
            <a:r>
              <a:rPr lang="en-US" sz="2400" dirty="0">
                <a:latin typeface="DM Sans" pitchFamily="2" charset="77"/>
              </a:rPr>
              <a:t>BHIS | How to Use Backdoors &amp; Breaches to do Tabletop Exercises and Learn Cybersecurity</a:t>
            </a:r>
          </a:p>
          <a:p>
            <a:pPr lvl="1"/>
            <a:r>
              <a:rPr lang="en-US" sz="2400" dirty="0" err="1">
                <a:latin typeface="DM Sans" pitchFamily="2" charset="77"/>
              </a:rPr>
              <a:t>youtube.com</a:t>
            </a:r>
            <a:r>
              <a:rPr lang="en-US" sz="2400" dirty="0">
                <a:latin typeface="DM Sans" pitchFamily="2" charset="77"/>
              </a:rPr>
              <a:t>/</a:t>
            </a:r>
            <a:r>
              <a:rPr lang="en-US" sz="2400" dirty="0" err="1">
                <a:latin typeface="DM Sans" pitchFamily="2" charset="77"/>
              </a:rPr>
              <a:t>watch?v</a:t>
            </a:r>
            <a:r>
              <a:rPr lang="en-US" sz="2400" dirty="0">
                <a:latin typeface="DM Sans" pitchFamily="2" charset="77"/>
              </a:rPr>
              <a:t>=pMY2HXUrKsg</a:t>
            </a:r>
          </a:p>
        </p:txBody>
      </p:sp>
    </p:spTree>
    <p:extLst>
      <p:ext uri="{BB962C8B-B14F-4D97-AF65-F5344CB8AC3E}">
        <p14:creationId xmlns:p14="http://schemas.microsoft.com/office/powerpoint/2010/main" val="1621096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a:xfrm>
            <a:off x="3743324" y="2021945"/>
            <a:ext cx="4705351" cy="2814109"/>
          </a:xfrm>
        </p:spPr>
        <p:txBody>
          <a:bodyPr>
            <a:normAutofit/>
          </a:bodyPr>
          <a:lstStyle/>
          <a:p>
            <a:r>
              <a:rPr lang="en-US" sz="6000" dirty="0">
                <a:latin typeface="DM Sans" pitchFamily="2" charset="77"/>
              </a:rPr>
              <a:t>Thank you!</a:t>
            </a:r>
            <a:endParaRPr lang="en-CH" sz="6000" dirty="0">
              <a:latin typeface="DM Sans" pitchFamily="2" charset="77"/>
            </a:endParaRPr>
          </a:p>
        </p:txBody>
      </p:sp>
      <p:sp>
        <p:nvSpPr>
          <p:cNvPr id="5" name="Content Placeholder 2">
            <a:extLst>
              <a:ext uri="{FF2B5EF4-FFF2-40B4-BE49-F238E27FC236}">
                <a16:creationId xmlns:a16="http://schemas.microsoft.com/office/drawing/2014/main" id="{E413F2FC-0990-018F-01D1-3BE5669BED1F}"/>
              </a:ext>
            </a:extLst>
          </p:cNvPr>
          <p:cNvSpPr txBox="1">
            <a:spLocks/>
          </p:cNvSpPr>
          <p:nvPr/>
        </p:nvSpPr>
        <p:spPr>
          <a:xfrm>
            <a:off x="3378776" y="4433454"/>
            <a:ext cx="5434446" cy="1446969"/>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457200" lvl="1" indent="0">
              <a:buNone/>
            </a:pPr>
            <a:r>
              <a:rPr lang="en-US" sz="2400" dirty="0" err="1">
                <a:latin typeface="DM Sans" pitchFamily="2" charset="77"/>
              </a:rPr>
              <a:t>linkedin.com</a:t>
            </a:r>
            <a:r>
              <a:rPr lang="en-US" sz="2400" dirty="0">
                <a:latin typeface="DM Sans" pitchFamily="2" charset="77"/>
              </a:rPr>
              <a:t>/in/</a:t>
            </a:r>
            <a:r>
              <a:rPr lang="en-US" sz="2400" dirty="0" err="1">
                <a:latin typeface="DM Sans" pitchFamily="2" charset="77"/>
              </a:rPr>
              <a:t>samuel-kavaler</a:t>
            </a:r>
            <a:endParaRPr lang="en-US" sz="2400" dirty="0">
              <a:latin typeface="DM Sans" pitchFamily="2" charset="77"/>
            </a:endParaRPr>
          </a:p>
        </p:txBody>
      </p:sp>
    </p:spTree>
    <p:extLst>
      <p:ext uri="{BB962C8B-B14F-4D97-AF65-F5344CB8AC3E}">
        <p14:creationId xmlns:p14="http://schemas.microsoft.com/office/powerpoint/2010/main" val="3593777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82A1-E064-1F5D-8336-B7E11CA0251E}"/>
              </a:ext>
            </a:extLst>
          </p:cNvPr>
          <p:cNvSpPr>
            <a:spLocks noGrp="1"/>
          </p:cNvSpPr>
          <p:nvPr>
            <p:ph type="title"/>
          </p:nvPr>
        </p:nvSpPr>
        <p:spPr/>
        <p:txBody>
          <a:bodyPr/>
          <a:lstStyle/>
          <a:p>
            <a:r>
              <a:rPr lang="en-CH" sz="3600" b="1" dirty="0">
                <a:latin typeface="DM Sans" pitchFamily="2" charset="77"/>
              </a:rPr>
              <a:t>virustotal</a:t>
            </a:r>
            <a:endParaRPr lang="en-CH" b="1" dirty="0">
              <a:latin typeface="DM Sans" pitchFamily="2" charset="77"/>
            </a:endParaRPr>
          </a:p>
        </p:txBody>
      </p:sp>
      <p:pic>
        <p:nvPicPr>
          <p:cNvPr id="7" name="Picture 6">
            <a:extLst>
              <a:ext uri="{FF2B5EF4-FFF2-40B4-BE49-F238E27FC236}">
                <a16:creationId xmlns:a16="http://schemas.microsoft.com/office/drawing/2014/main" id="{13C70208-A593-50B2-2C21-7DC1FA3F6E84}"/>
              </a:ext>
            </a:extLst>
          </p:cNvPr>
          <p:cNvPicPr>
            <a:picLocks noChangeAspect="1"/>
          </p:cNvPicPr>
          <p:nvPr/>
        </p:nvPicPr>
        <p:blipFill>
          <a:blip r:embed="rId3"/>
          <a:stretch>
            <a:fillRect/>
          </a:stretch>
        </p:blipFill>
        <p:spPr>
          <a:xfrm>
            <a:off x="1498649" y="2725857"/>
            <a:ext cx="9194702" cy="1921933"/>
          </a:xfrm>
          <a:prstGeom prst="rect">
            <a:avLst/>
          </a:prstGeom>
        </p:spPr>
      </p:pic>
    </p:spTree>
    <p:extLst>
      <p:ext uri="{BB962C8B-B14F-4D97-AF65-F5344CB8AC3E}">
        <p14:creationId xmlns:p14="http://schemas.microsoft.com/office/powerpoint/2010/main" val="48944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1189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D55AB7-BC36-4A75-23D6-BFEA847E2C3B}"/>
              </a:ext>
            </a:extLst>
          </p:cNvPr>
          <p:cNvPicPr>
            <a:picLocks noChangeAspect="1"/>
          </p:cNvPicPr>
          <p:nvPr/>
        </p:nvPicPr>
        <p:blipFill>
          <a:blip r:embed="rId3"/>
          <a:stretch>
            <a:fillRect/>
          </a:stretch>
        </p:blipFill>
        <p:spPr>
          <a:xfrm>
            <a:off x="969706" y="171106"/>
            <a:ext cx="10252587" cy="6515788"/>
          </a:xfrm>
          <a:prstGeom prst="rect">
            <a:avLst/>
          </a:prstGeom>
        </p:spPr>
      </p:pic>
    </p:spTree>
    <p:extLst>
      <p:ext uri="{BB962C8B-B14F-4D97-AF65-F5344CB8AC3E}">
        <p14:creationId xmlns:p14="http://schemas.microsoft.com/office/powerpoint/2010/main" val="3316586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482600" y="452967"/>
            <a:ext cx="10131425" cy="4369657"/>
          </a:xfrm>
        </p:spPr>
        <p:txBody>
          <a:bodyPr>
            <a:normAutofit/>
          </a:bodyPr>
          <a:lstStyle/>
          <a:p>
            <a:pPr marL="457200" lvl="1" indent="0">
              <a:buNone/>
            </a:pPr>
            <a:r>
              <a:rPr lang="en-US" sz="3200" b="1" dirty="0">
                <a:latin typeface="DM Sans" pitchFamily="2" charset="77"/>
              </a:rPr>
              <a:t>Details tab</a:t>
            </a:r>
          </a:p>
          <a:p>
            <a:pPr lvl="1"/>
            <a:r>
              <a:rPr lang="en-US" sz="2400" dirty="0">
                <a:latin typeface="DM Sans" pitchFamily="2" charset="77"/>
              </a:rPr>
              <a:t>History (dates)</a:t>
            </a:r>
          </a:p>
          <a:p>
            <a:pPr lvl="1"/>
            <a:r>
              <a:rPr lang="en-CH" sz="2400" dirty="0">
                <a:latin typeface="DM Sans" pitchFamily="2" charset="77"/>
              </a:rPr>
              <a:t>Names</a:t>
            </a:r>
          </a:p>
          <a:p>
            <a:pPr lvl="1"/>
            <a:r>
              <a:rPr lang="en-CH" sz="2400" dirty="0">
                <a:latin typeface="DM Sans" pitchFamily="2" charset="77"/>
              </a:rPr>
              <a:t>Signature info</a:t>
            </a:r>
          </a:p>
        </p:txBody>
      </p:sp>
      <p:pic>
        <p:nvPicPr>
          <p:cNvPr id="7" name="Picture 6">
            <a:extLst>
              <a:ext uri="{FF2B5EF4-FFF2-40B4-BE49-F238E27FC236}">
                <a16:creationId xmlns:a16="http://schemas.microsoft.com/office/drawing/2014/main" id="{CB858C13-DEB0-CB6D-F207-275A564A0796}"/>
              </a:ext>
            </a:extLst>
          </p:cNvPr>
          <p:cNvPicPr>
            <a:picLocks noChangeAspect="1"/>
          </p:cNvPicPr>
          <p:nvPr/>
        </p:nvPicPr>
        <p:blipFill rotWithShape="1">
          <a:blip r:embed="rId3"/>
          <a:srcRect t="1296" r="31696"/>
          <a:stretch/>
        </p:blipFill>
        <p:spPr>
          <a:xfrm>
            <a:off x="6226295" y="0"/>
            <a:ext cx="5965706" cy="6858000"/>
          </a:xfrm>
          <a:prstGeom prst="rect">
            <a:avLst/>
          </a:prstGeom>
        </p:spPr>
      </p:pic>
    </p:spTree>
    <p:extLst>
      <p:ext uri="{BB962C8B-B14F-4D97-AF65-F5344CB8AC3E}">
        <p14:creationId xmlns:p14="http://schemas.microsoft.com/office/powerpoint/2010/main" val="50122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E73AA9-AA81-6928-A3DE-822A55D832AC}"/>
              </a:ext>
            </a:extLst>
          </p:cNvPr>
          <p:cNvSpPr>
            <a:spLocks noGrp="1"/>
          </p:cNvSpPr>
          <p:nvPr>
            <p:ph idx="1"/>
          </p:nvPr>
        </p:nvSpPr>
        <p:spPr>
          <a:xfrm>
            <a:off x="482600" y="452967"/>
            <a:ext cx="10131425" cy="4369657"/>
          </a:xfrm>
        </p:spPr>
        <p:txBody>
          <a:bodyPr>
            <a:normAutofit/>
          </a:bodyPr>
          <a:lstStyle/>
          <a:p>
            <a:pPr marL="457200" lvl="1" indent="0">
              <a:buNone/>
            </a:pPr>
            <a:r>
              <a:rPr lang="en-US" sz="3200" b="1" dirty="0">
                <a:latin typeface="DM Sans" pitchFamily="2" charset="77"/>
              </a:rPr>
              <a:t>Relations tab</a:t>
            </a:r>
          </a:p>
          <a:p>
            <a:pPr lvl="1"/>
            <a:r>
              <a:rPr lang="en-US" sz="2400" dirty="0">
                <a:latin typeface="DM Sans" pitchFamily="2" charset="77"/>
              </a:rPr>
              <a:t>Contacted URLs</a:t>
            </a:r>
          </a:p>
          <a:p>
            <a:pPr lvl="1"/>
            <a:r>
              <a:rPr lang="en-US" sz="2400" dirty="0">
                <a:latin typeface="DM Sans" pitchFamily="2" charset="77"/>
              </a:rPr>
              <a:t>Contacted Domains</a:t>
            </a:r>
          </a:p>
          <a:p>
            <a:pPr lvl="1"/>
            <a:r>
              <a:rPr lang="en-US" sz="2400" dirty="0">
                <a:latin typeface="DM Sans" pitchFamily="2" charset="77"/>
              </a:rPr>
              <a:t>Contacted IP addresses</a:t>
            </a:r>
          </a:p>
          <a:p>
            <a:pPr lvl="1"/>
            <a:r>
              <a:rPr lang="en-US" sz="2400" dirty="0">
                <a:latin typeface="DM Sans" pitchFamily="2" charset="77"/>
              </a:rPr>
              <a:t>Dropped Files</a:t>
            </a:r>
            <a:endParaRPr lang="en-CH" sz="2400" dirty="0">
              <a:latin typeface="DM Sans" pitchFamily="2" charset="77"/>
            </a:endParaRPr>
          </a:p>
        </p:txBody>
      </p:sp>
      <p:pic>
        <p:nvPicPr>
          <p:cNvPr id="2" name="Picture 1">
            <a:extLst>
              <a:ext uri="{FF2B5EF4-FFF2-40B4-BE49-F238E27FC236}">
                <a16:creationId xmlns:a16="http://schemas.microsoft.com/office/drawing/2014/main" id="{9767876F-6EB5-57B2-55F3-DE238AB5BB41}"/>
              </a:ext>
            </a:extLst>
          </p:cNvPr>
          <p:cNvPicPr>
            <a:picLocks noChangeAspect="1"/>
          </p:cNvPicPr>
          <p:nvPr/>
        </p:nvPicPr>
        <p:blipFill>
          <a:blip r:embed="rId3"/>
          <a:stretch>
            <a:fillRect/>
          </a:stretch>
        </p:blipFill>
        <p:spPr>
          <a:xfrm>
            <a:off x="5318258" y="1357776"/>
            <a:ext cx="5759387" cy="4142447"/>
          </a:xfrm>
          <a:prstGeom prst="rect">
            <a:avLst/>
          </a:prstGeom>
        </p:spPr>
      </p:pic>
    </p:spTree>
    <p:extLst>
      <p:ext uri="{BB962C8B-B14F-4D97-AF65-F5344CB8AC3E}">
        <p14:creationId xmlns:p14="http://schemas.microsoft.com/office/powerpoint/2010/main" val="810043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BE603D6-F6B4-75F7-7C25-8A98E20BCBDB}"/>
              </a:ext>
            </a:extLst>
          </p:cNvPr>
          <p:cNvPicPr>
            <a:picLocks noChangeAspect="1"/>
          </p:cNvPicPr>
          <p:nvPr/>
        </p:nvPicPr>
        <p:blipFill>
          <a:blip r:embed="rId3"/>
          <a:stretch>
            <a:fillRect/>
          </a:stretch>
        </p:blipFill>
        <p:spPr>
          <a:xfrm>
            <a:off x="1517125" y="135638"/>
            <a:ext cx="9157749" cy="6586724"/>
          </a:xfrm>
          <a:prstGeom prst="rect">
            <a:avLst/>
          </a:prstGeom>
        </p:spPr>
      </p:pic>
    </p:spTree>
    <p:extLst>
      <p:ext uri="{BB962C8B-B14F-4D97-AF65-F5344CB8AC3E}">
        <p14:creationId xmlns:p14="http://schemas.microsoft.com/office/powerpoint/2010/main" val="22699705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{3D04BDB0-2103-914D-A7AE-39E8EC85C114}tf10001058</Template>
  <TotalTime>13734</TotalTime>
  <Words>1566</Words>
  <Application>Microsoft Macintosh PowerPoint</Application>
  <PresentationFormat>Widescreen</PresentationFormat>
  <Paragraphs>274</Paragraphs>
  <Slides>45</Slides>
  <Notes>43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Arial</vt:lpstr>
      <vt:lpstr>Calibri</vt:lpstr>
      <vt:lpstr>Calibri Light</vt:lpstr>
      <vt:lpstr>Consolas</vt:lpstr>
      <vt:lpstr>DM Sans</vt:lpstr>
      <vt:lpstr>Menlo</vt:lpstr>
      <vt:lpstr>Roboto</vt:lpstr>
      <vt:lpstr>Celestial</vt:lpstr>
      <vt:lpstr>SOC Analyst’s Arsenal</vt:lpstr>
      <vt:lpstr>Whoami </vt:lpstr>
      <vt:lpstr>Agenda</vt:lpstr>
      <vt:lpstr>Opsec</vt:lpstr>
      <vt:lpstr>virustotal</vt:lpstr>
      <vt:lpstr>PowerPoint Presentation</vt:lpstr>
      <vt:lpstr>PowerPoint Presentation</vt:lpstr>
      <vt:lpstr>PowerPoint Presentation</vt:lpstr>
      <vt:lpstr>PowerPoint Presentation</vt:lpstr>
      <vt:lpstr>PowerPoint Presentation</vt:lpstr>
      <vt:lpstr>CYBERGORDON</vt:lpstr>
      <vt:lpstr>IP LOOKUPS</vt:lpstr>
      <vt:lpstr>PowerPoint Presentation</vt:lpstr>
      <vt:lpstr>PowerPoint Presentation</vt:lpstr>
      <vt:lpstr>URL LOOKUPS</vt:lpstr>
      <vt:lpstr>PowerPoint Presentation</vt:lpstr>
      <vt:lpstr>PowerPoint Presentation</vt:lpstr>
      <vt:lpstr>PowerPoint Presentation</vt:lpstr>
      <vt:lpstr>PowerPoint Presentation</vt:lpstr>
      <vt:lpstr>EMAIL HEADER ANALYSIS</vt:lpstr>
      <vt:lpstr>PCAP Analysis</vt:lpstr>
      <vt:lpstr>EVTX Analysis</vt:lpstr>
      <vt:lpstr>Automation?</vt:lpstr>
      <vt:lpstr>Autohotkey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Powertoys run</vt:lpstr>
      <vt:lpstr>Clipboard history</vt:lpstr>
      <vt:lpstr>osint</vt:lpstr>
      <vt:lpstr>PowerPoint Presentation</vt:lpstr>
      <vt:lpstr>osint</vt:lpstr>
      <vt:lpstr>Log Transformation</vt:lpstr>
      <vt:lpstr>Cyberchef</vt:lpstr>
      <vt:lpstr>Visual Studio CODE</vt:lpstr>
      <vt:lpstr>PowerPoint Presentation</vt:lpstr>
      <vt:lpstr>PowerPoint Presentation</vt:lpstr>
      <vt:lpstr>Education</vt:lpstr>
      <vt:lpstr>Backdoors &amp; Breaches</vt:lpstr>
      <vt:lpstr>Backdoors &amp; Breaches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 Analyst’s Arsenal</dc:title>
  <dc:creator>Samuel Kavaler</dc:creator>
  <cp:lastModifiedBy>Samuel Kavaler</cp:lastModifiedBy>
  <cp:revision>18</cp:revision>
  <dcterms:created xsi:type="dcterms:W3CDTF">2023-09-27T07:14:24Z</dcterms:created>
  <dcterms:modified xsi:type="dcterms:W3CDTF">2023-10-12T23:20:01Z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2023-09-27T22:52:02Z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f0ee8740-91f2-48ba-a8e5-73d381b3aa8d</vt:lpwstr>
  </property>
  <property fmtid="{D5CDD505-2E9C-101B-9397-08002B2CF9AE}" pid="7" name="MSIP_Label_defa4170-0d19-0005-0004-bc88714345d2_ActionId">
    <vt:lpwstr>8f216b4e-6b99-4876-b40a-4b58aabb777e</vt:lpwstr>
  </property>
  <property fmtid="{D5CDD505-2E9C-101B-9397-08002B2CF9AE}" pid="8" name="MSIP_Label_defa4170-0d19-0005-0004-bc88714345d2_ContentBits">
    <vt:lpwstr>0</vt:lpwstr>
  </property>
</Properties>
</file>

<file path=docProps/thumbnail.jpeg>
</file>